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3"/>
  </p:notesMasterIdLst>
  <p:sldIdLst>
    <p:sldId id="496" r:id="rId2"/>
    <p:sldId id="497" r:id="rId3"/>
    <p:sldId id="533" r:id="rId4"/>
    <p:sldId id="498" r:id="rId5"/>
    <p:sldId id="499" r:id="rId6"/>
    <p:sldId id="500" r:id="rId7"/>
    <p:sldId id="501" r:id="rId8"/>
    <p:sldId id="502" r:id="rId9"/>
    <p:sldId id="503" r:id="rId10"/>
    <p:sldId id="504" r:id="rId11"/>
    <p:sldId id="505" r:id="rId12"/>
    <p:sldId id="506" r:id="rId13"/>
    <p:sldId id="507" r:id="rId14"/>
    <p:sldId id="508" r:id="rId15"/>
    <p:sldId id="509" r:id="rId16"/>
    <p:sldId id="510" r:id="rId17"/>
    <p:sldId id="511" r:id="rId18"/>
    <p:sldId id="512" r:id="rId19"/>
    <p:sldId id="513" r:id="rId20"/>
    <p:sldId id="528" r:id="rId21"/>
    <p:sldId id="529" r:id="rId22"/>
    <p:sldId id="525" r:id="rId23"/>
    <p:sldId id="524" r:id="rId24"/>
    <p:sldId id="449" r:id="rId25"/>
    <p:sldId id="269" r:id="rId26"/>
    <p:sldId id="534" r:id="rId27"/>
    <p:sldId id="272" r:id="rId28"/>
    <p:sldId id="439" r:id="rId29"/>
    <p:sldId id="432" r:id="rId30"/>
    <p:sldId id="291" r:id="rId31"/>
    <p:sldId id="474" r:id="rId32"/>
    <p:sldId id="485" r:id="rId33"/>
    <p:sldId id="483" r:id="rId34"/>
    <p:sldId id="491" r:id="rId35"/>
    <p:sldId id="489" r:id="rId36"/>
    <p:sldId id="526" r:id="rId37"/>
    <p:sldId id="527" r:id="rId38"/>
    <p:sldId id="514" r:id="rId39"/>
    <p:sldId id="515" r:id="rId40"/>
    <p:sldId id="516" r:id="rId41"/>
    <p:sldId id="517" r:id="rId42"/>
    <p:sldId id="518" r:id="rId43"/>
    <p:sldId id="519" r:id="rId44"/>
    <p:sldId id="520" r:id="rId45"/>
    <p:sldId id="521" r:id="rId46"/>
    <p:sldId id="522" r:id="rId47"/>
    <p:sldId id="523" r:id="rId48"/>
    <p:sldId id="531" r:id="rId49"/>
    <p:sldId id="530" r:id="rId50"/>
    <p:sldId id="532" r:id="rId51"/>
    <p:sldId id="418" r:id="rId5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2" autoAdjust="0"/>
    <p:restoredTop sz="94660"/>
  </p:normalViewPr>
  <p:slideViewPr>
    <p:cSldViewPr>
      <p:cViewPr varScale="1">
        <p:scale>
          <a:sx n="68" d="100"/>
          <a:sy n="68" d="100"/>
        </p:scale>
        <p:origin x="143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9A3CD-28C4-4F75-9C4C-323339C5D307}" type="datetimeFigureOut">
              <a:rPr lang="sk-SK" smtClean="0"/>
              <a:pPr/>
              <a:t>12. 3. 2025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D8EC8-37DF-4CCB-BC8F-CB0FCE720C74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k-SK"/>
              <a:t>Kliknutím upravte štýl predlohy podnadpisov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12. 3. 2025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8189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12. 3. 2025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172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12. 3. 2025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2878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12. 3. 2025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3854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12. 3. 2025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3864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12. 3. 2025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822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12. 3. 2025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1643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12. 3. 2025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6459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12. 3. 2025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4611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12. 3. 2025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6137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12. 3. 2025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2139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12B65-9A1B-42FF-8DDA-365A2B0950AF}" type="datetimeFigureOut">
              <a:rPr lang="sk-SK" smtClean="0"/>
              <a:pPr/>
              <a:t>12. 3. 2025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7850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138.png"/><Relationship Id="rId7" Type="http://schemas.openxmlformats.org/officeDocument/2006/relationships/image" Target="../media/image142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166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183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jpe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7" Type="http://schemas.openxmlformats.org/officeDocument/2006/relationships/image" Target="../media/image198.jpe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jpeg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7" Type="http://schemas.openxmlformats.org/officeDocument/2006/relationships/image" Target="../media/image204.pn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3.jpeg"/><Relationship Id="rId5" Type="http://schemas.openxmlformats.org/officeDocument/2006/relationships/image" Target="../media/image212.jpeg"/><Relationship Id="rId4" Type="http://schemas.openxmlformats.org/officeDocument/2006/relationships/image" Target="../media/image2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8.jpeg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7" Type="http://schemas.openxmlformats.org/officeDocument/2006/relationships/image" Target="../media/image224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3.jpeg"/><Relationship Id="rId5" Type="http://schemas.openxmlformats.org/officeDocument/2006/relationships/image" Target="../media/image222.jpeg"/><Relationship Id="rId4" Type="http://schemas.openxmlformats.org/officeDocument/2006/relationships/image" Target="../media/image22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9.jpeg"/><Relationship Id="rId5" Type="http://schemas.openxmlformats.org/officeDocument/2006/relationships/image" Target="../media/image228.jpeg"/><Relationship Id="rId4" Type="http://schemas.openxmlformats.org/officeDocument/2006/relationships/image" Target="../media/image22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7" Type="http://schemas.openxmlformats.org/officeDocument/2006/relationships/image" Target="../media/image235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4.jpeg"/><Relationship Id="rId5" Type="http://schemas.openxmlformats.org/officeDocument/2006/relationships/image" Target="../media/image233.jpeg"/><Relationship Id="rId4" Type="http://schemas.openxmlformats.org/officeDocument/2006/relationships/image" Target="../media/image23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0.jpeg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7" Type="http://schemas.openxmlformats.org/officeDocument/2006/relationships/image" Target="../media/image246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5.jpeg"/><Relationship Id="rId5" Type="http://schemas.openxmlformats.org/officeDocument/2006/relationships/image" Target="../media/image244.jpeg"/><Relationship Id="rId4" Type="http://schemas.openxmlformats.org/officeDocument/2006/relationships/image" Target="../media/image24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g"/><Relationship Id="rId7" Type="http://schemas.openxmlformats.org/officeDocument/2006/relationships/image" Target="../media/image252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.jpeg"/><Relationship Id="rId5" Type="http://schemas.openxmlformats.org/officeDocument/2006/relationships/image" Target="../media/image250.jpeg"/><Relationship Id="rId4" Type="http://schemas.openxmlformats.org/officeDocument/2006/relationships/image" Target="../media/image24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7.jpeg"/><Relationship Id="rId5" Type="http://schemas.openxmlformats.org/officeDocument/2006/relationships/image" Target="../media/image256.jpeg"/><Relationship Id="rId4" Type="http://schemas.openxmlformats.org/officeDocument/2006/relationships/image" Target="../media/image25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5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2.jpeg"/><Relationship Id="rId5" Type="http://schemas.openxmlformats.org/officeDocument/2006/relationships/image" Target="../media/image261.jpg"/><Relationship Id="rId4" Type="http://schemas.openxmlformats.org/officeDocument/2006/relationships/image" Target="../media/image26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jpeg"/><Relationship Id="rId3" Type="http://schemas.openxmlformats.org/officeDocument/2006/relationships/image" Target="../media/image264.jpeg"/><Relationship Id="rId7" Type="http://schemas.openxmlformats.org/officeDocument/2006/relationships/image" Target="../media/image268.jpeg"/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7.jpeg"/><Relationship Id="rId5" Type="http://schemas.openxmlformats.org/officeDocument/2006/relationships/image" Target="../media/image266.jpeg"/><Relationship Id="rId4" Type="http://schemas.openxmlformats.org/officeDocument/2006/relationships/image" Target="../media/image265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zskuliskova.sk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762000" y="191994"/>
            <a:ext cx="8001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Výchovno-vzdelávacia činnosť </a:t>
            </a:r>
          </a:p>
          <a:p>
            <a:pPr algn="ctr"/>
            <a:r>
              <a:rPr lang="sk-SK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ZŠ KULÍŠKOVA 8 BRATISLAVA</a:t>
            </a:r>
          </a:p>
        </p:txBody>
      </p:sp>
      <p:pic>
        <p:nvPicPr>
          <p:cNvPr id="3" name="Picture 5" descr="kuliskacik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8307" y="152400"/>
            <a:ext cx="1950990" cy="131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SÃºvisiaci obrÃ¡zok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00200"/>
            <a:ext cx="2268980" cy="2094600"/>
          </a:xfrm>
          <a:prstGeom prst="rect">
            <a:avLst/>
          </a:prstGeom>
          <a:noFill/>
        </p:spPr>
      </p:pic>
      <p:sp>
        <p:nvSpPr>
          <p:cNvPr id="4" name="Obdĺžnik 3"/>
          <p:cNvSpPr/>
          <p:nvPr/>
        </p:nvSpPr>
        <p:spPr>
          <a:xfrm>
            <a:off x="1459830" y="1572707"/>
            <a:ext cx="7162800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2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PRAVIDELNÁ ČINNOSŤ – aktivity na vyučovaní </a:t>
            </a:r>
          </a:p>
          <a:p>
            <a:pPr algn="ctr"/>
            <a:r>
              <a:rPr lang="sk-SK" sz="26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VOĽNOČASOVÉ AKTIVITY</a:t>
            </a:r>
          </a:p>
          <a:p>
            <a:pPr algn="ctr"/>
            <a:r>
              <a:rPr lang="sk-SK" sz="2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ZO ŽIVOTA NAŠEJ ŠKOLY</a:t>
            </a:r>
          </a:p>
          <a:p>
            <a:pPr algn="ctr"/>
            <a:r>
              <a:rPr lang="sk-SK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(Propagačný materiál</a:t>
            </a:r>
            <a:r>
              <a:rPr lang="sk-SK" sz="2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</p:txBody>
      </p:sp>
      <p:pic>
        <p:nvPicPr>
          <p:cNvPr id="8" name="Bond---Victo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37961" y="3394961"/>
            <a:ext cx="68079" cy="68079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121394"/>
            <a:ext cx="1877759" cy="1287003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A1B1E389-4B3D-F829-52AD-178A5E0AE66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56344" b="2265"/>
          <a:stretch/>
        </p:blipFill>
        <p:spPr>
          <a:xfrm>
            <a:off x="838200" y="4118690"/>
            <a:ext cx="7162800" cy="2514197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97F22101-8185-BCD1-B73C-2C7CE5E0156F}"/>
              </a:ext>
            </a:extLst>
          </p:cNvPr>
          <p:cNvSpPr txBox="1"/>
          <p:nvPr/>
        </p:nvSpPr>
        <p:spPr>
          <a:xfrm>
            <a:off x="838200" y="5287380"/>
            <a:ext cx="5785150" cy="14465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sz="4400" dirty="0"/>
              <a:t>Deň otvorených dverí</a:t>
            </a:r>
          </a:p>
          <a:p>
            <a:pPr algn="ctr"/>
            <a:r>
              <a:rPr lang="sk-SK" sz="4400" dirty="0"/>
              <a:t>15. 3. 2025</a:t>
            </a:r>
          </a:p>
        </p:txBody>
      </p:sp>
    </p:spTree>
    <p:extLst>
      <p:ext uri="{BB962C8B-B14F-4D97-AF65-F5344CB8AC3E}">
        <p14:creationId xmlns:p14="http://schemas.microsoft.com/office/powerpoint/2010/main" val="135047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31D320-8490-71F7-48F7-566C00086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346" y="304800"/>
            <a:ext cx="7449378" cy="99417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sk-SK" sz="3200" b="1" dirty="0">
                <a:latin typeface="Abadi" panose="020B0604020104020204" pitchFamily="34" charset="0"/>
              </a:rPr>
              <a:t>Prírodovedné prednášky</a:t>
            </a:r>
            <a:br>
              <a:rPr lang="sk-SK" sz="3200" b="1" dirty="0">
                <a:latin typeface="Abadi" panose="020B0604020104020204" pitchFamily="34" charset="0"/>
              </a:rPr>
            </a:br>
            <a:r>
              <a:rPr lang="sk-SK" sz="3200" dirty="0">
                <a:latin typeface="Abadi" panose="020B0604020104020204" pitchFamily="34" charset="0"/>
              </a:rPr>
              <a:t>Spoznávame nových zvieracích kamarátov </a:t>
            </a:r>
            <a:r>
              <a:rPr lang="sk-SK" sz="3200" b="1" dirty="0">
                <a:latin typeface="Abadi" panose="020B0604020104020204" pitchFamily="34" charset="0"/>
                <a:sym typeface="Wingdings" panose="05000000000000000000" pitchFamily="2" charset="2"/>
              </a:rPr>
              <a:t></a:t>
            </a:r>
            <a:endParaRPr lang="sk-SK" sz="3200" b="1" dirty="0">
              <a:latin typeface="Abadi" panose="020B0604020104020204" pitchFamily="34" charset="0"/>
            </a:endParaRPr>
          </a:p>
        </p:txBody>
      </p:sp>
      <p:pic>
        <p:nvPicPr>
          <p:cNvPr id="5" name="Zástupný objekt pre obsah 4" descr="Obrázok, na ktorom je ľudská tvár, ošatenie, batoľa, osoba&#10;&#10;Automaticky generovaný popis">
            <a:extLst>
              <a:ext uri="{FF2B5EF4-FFF2-40B4-BE49-F238E27FC236}">
                <a16:creationId xmlns:a16="http://schemas.microsoft.com/office/drawing/2014/main" id="{26EE69EA-F52D-69B2-0F32-59DFCDBE4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445" y="1367838"/>
            <a:ext cx="2004544" cy="2672726"/>
          </a:xfrm>
        </p:spPr>
      </p:pic>
      <p:pic>
        <p:nvPicPr>
          <p:cNvPr id="7" name="Obrázok 6" descr="Obrázok, na ktorom je ľudská tvár, osoba, ošatenie, vnútri&#10;&#10;Automaticky generovaný popis">
            <a:extLst>
              <a:ext uri="{FF2B5EF4-FFF2-40B4-BE49-F238E27FC236}">
                <a16:creationId xmlns:a16="http://schemas.microsoft.com/office/drawing/2014/main" id="{25289DF6-00DD-2DAE-26CF-C33A801867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42" y="1350569"/>
            <a:ext cx="1922386" cy="2563182"/>
          </a:xfrm>
          <a:prstGeom prst="rect">
            <a:avLst/>
          </a:prstGeom>
        </p:spPr>
      </p:pic>
      <p:pic>
        <p:nvPicPr>
          <p:cNvPr id="11" name="Obrázok 10" descr="Obrázok, na ktorom je batoľa, osoba, ľudská tvár, ošatenie&#10;&#10;Automaticky generovaný popis">
            <a:extLst>
              <a:ext uri="{FF2B5EF4-FFF2-40B4-BE49-F238E27FC236}">
                <a16:creationId xmlns:a16="http://schemas.microsoft.com/office/drawing/2014/main" id="{E88B06BA-13E2-4B31-19F2-0F919424A5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7606" y="1367837"/>
            <a:ext cx="2061420" cy="2748561"/>
          </a:xfrm>
          <a:prstGeom prst="rect">
            <a:avLst/>
          </a:prstGeom>
        </p:spPr>
      </p:pic>
      <p:pic>
        <p:nvPicPr>
          <p:cNvPr id="4" name="Obrázok 3" descr="Obrázok, na ktorom je osoba, ošatenie, ľudská tvár, stôl&#10;&#10;Automaticky generovaný popis">
            <a:extLst>
              <a:ext uri="{FF2B5EF4-FFF2-40B4-BE49-F238E27FC236}">
                <a16:creationId xmlns:a16="http://schemas.microsoft.com/office/drawing/2014/main" id="{47DDE258-303E-6266-12EC-204FFACABA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66" y="4141212"/>
            <a:ext cx="1910762" cy="2547683"/>
          </a:xfrm>
          <a:prstGeom prst="rect">
            <a:avLst/>
          </a:prstGeom>
        </p:spPr>
      </p:pic>
      <p:pic>
        <p:nvPicPr>
          <p:cNvPr id="6" name="Obrázok 5" descr="Obrázok, na ktorom je osoba, ošatenie, batoľa, nábytok&#10;&#10;Obsah vygenerovaný umelou inteligenciou môže byť nesprávny.">
            <a:extLst>
              <a:ext uri="{FF2B5EF4-FFF2-40B4-BE49-F238E27FC236}">
                <a16:creationId xmlns:a16="http://schemas.microsoft.com/office/drawing/2014/main" id="{8BFB6B76-9D4C-D38F-DC4C-51647A68AC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747" y="2365737"/>
            <a:ext cx="2571750" cy="3429000"/>
          </a:xfrm>
          <a:prstGeom prst="rect">
            <a:avLst/>
          </a:prstGeom>
        </p:spPr>
      </p:pic>
      <p:pic>
        <p:nvPicPr>
          <p:cNvPr id="10" name="Obrázok 9" descr="Obrázok, na ktorom je vnútri, ľudská tvár, batoľa, podlaha&#10;&#10;Obsah vygenerovaný umelou inteligenciou môže byť nesprávny.">
            <a:extLst>
              <a:ext uri="{FF2B5EF4-FFF2-40B4-BE49-F238E27FC236}">
                <a16:creationId xmlns:a16="http://schemas.microsoft.com/office/drawing/2014/main" id="{573CE7D2-3D37-5B84-BB8D-8E27F9FC9E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319" y="4070383"/>
            <a:ext cx="2044626" cy="2618512"/>
          </a:xfrm>
          <a:prstGeom prst="rect">
            <a:avLst/>
          </a:prstGeom>
        </p:spPr>
      </p:pic>
      <p:pic>
        <p:nvPicPr>
          <p:cNvPr id="13" name="Obrázok 12" descr="Obrázok, na ktorom je osoba, ošatenie, ľudská tvár, vnútri&#10;&#10;Obsah vygenerovaný umelou inteligenciou môže byť nesprávny.">
            <a:extLst>
              <a:ext uri="{FF2B5EF4-FFF2-40B4-BE49-F238E27FC236}">
                <a16:creationId xmlns:a16="http://schemas.microsoft.com/office/drawing/2014/main" id="{B0EC22D8-601F-1B4F-36C5-536442F8D4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863" y="4080237"/>
            <a:ext cx="1974267" cy="26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101E33-A1D3-6395-8439-8F4F60897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682" y="121945"/>
            <a:ext cx="5420636" cy="121920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sk-SK" sz="3200" b="1" dirty="0">
                <a:latin typeface="Abadi" panose="020B0604020104020204" pitchFamily="34" charset="0"/>
              </a:rPr>
              <a:t>Každoročne sa zapájame </a:t>
            </a:r>
            <a:br>
              <a:rPr lang="sk-SK" sz="3200" b="1" dirty="0">
                <a:latin typeface="Abadi" panose="020B0604020104020204" pitchFamily="34" charset="0"/>
              </a:rPr>
            </a:br>
            <a:r>
              <a:rPr lang="sk-SK" sz="3200" b="1" dirty="0">
                <a:latin typeface="Abadi" panose="020B0604020104020204" pitchFamily="34" charset="0"/>
              </a:rPr>
              <a:t>do rôznych súťaží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664439DC-328C-A400-04E7-06BF3A666A3C}"/>
              </a:ext>
            </a:extLst>
          </p:cNvPr>
          <p:cNvSpPr txBox="1"/>
          <p:nvPr/>
        </p:nvSpPr>
        <p:spPr>
          <a:xfrm>
            <a:off x="6540198" y="1501389"/>
            <a:ext cx="2146601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latin typeface="Abadi" panose="020B0604020104020204" pitchFamily="34" charset="0"/>
              </a:rPr>
              <a:t>Slávik Slovenska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551B167E-6B96-2155-4852-067E3A5C4117}"/>
              </a:ext>
            </a:extLst>
          </p:cNvPr>
          <p:cNvSpPr txBox="1"/>
          <p:nvPr/>
        </p:nvSpPr>
        <p:spPr>
          <a:xfrm>
            <a:off x="378744" y="1716786"/>
            <a:ext cx="2385656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latin typeface="Abadi" panose="020B0604020104020204" pitchFamily="34" charset="0"/>
              </a:rPr>
              <a:t>Hviezdoslavov Kubín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357F9DA3-ACA8-55AB-C4A1-A27B8E5A404C}"/>
              </a:ext>
            </a:extLst>
          </p:cNvPr>
          <p:cNvSpPr txBox="1"/>
          <p:nvPr/>
        </p:nvSpPr>
        <p:spPr>
          <a:xfrm>
            <a:off x="3336451" y="1452066"/>
            <a:ext cx="2607149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latin typeface="Abadi" panose="020B0604020104020204" pitchFamily="34" charset="0"/>
              </a:rPr>
              <a:t>Matematický klokan</a:t>
            </a:r>
          </a:p>
        </p:txBody>
      </p:sp>
      <p:pic>
        <p:nvPicPr>
          <p:cNvPr id="10" name="Obrázok 9" descr="Obrázok, na ktorom je ošatenie, vnútri, stena, osoba&#10;&#10;Obsah vygenerovaný umelou inteligenciou môže byť nesprávny.">
            <a:extLst>
              <a:ext uri="{FF2B5EF4-FFF2-40B4-BE49-F238E27FC236}">
                <a16:creationId xmlns:a16="http://schemas.microsoft.com/office/drawing/2014/main" id="{D91A4E82-45B8-D7A2-DB19-56618D4BF7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4" y="4401716"/>
            <a:ext cx="2998372" cy="2248779"/>
          </a:xfrm>
          <a:prstGeom prst="rect">
            <a:avLst/>
          </a:prstGeom>
        </p:spPr>
      </p:pic>
      <p:pic>
        <p:nvPicPr>
          <p:cNvPr id="12" name="Obrázok 11" descr="Obrázok, na ktorom je ošatenie, obuv, osoba, stena&#10;&#10;Obsah vygenerovaný umelou inteligenciou môže byť nesprávny.">
            <a:extLst>
              <a:ext uri="{FF2B5EF4-FFF2-40B4-BE49-F238E27FC236}">
                <a16:creationId xmlns:a16="http://schemas.microsoft.com/office/drawing/2014/main" id="{6AD21D26-F957-00A8-3B27-765778B09F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37" y="2696015"/>
            <a:ext cx="2131207" cy="1598405"/>
          </a:xfrm>
          <a:prstGeom prst="rect">
            <a:avLst/>
          </a:prstGeom>
        </p:spPr>
      </p:pic>
      <p:pic>
        <p:nvPicPr>
          <p:cNvPr id="16" name="Zástupný objekt pre obsah 15" descr="Obrázok, na ktorom je ošatenie, osoba, obuv, stena&#10;&#10;Obsah vygenerovaný umelou inteligenciou môže byť nesprávny.">
            <a:extLst>
              <a:ext uri="{FF2B5EF4-FFF2-40B4-BE49-F238E27FC236}">
                <a16:creationId xmlns:a16="http://schemas.microsoft.com/office/drawing/2014/main" id="{70F153F8-2A28-59BD-D19D-9F7752F5B9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10" y="4066241"/>
            <a:ext cx="3521791" cy="2641343"/>
          </a:xfrm>
        </p:spPr>
      </p:pic>
      <p:pic>
        <p:nvPicPr>
          <p:cNvPr id="18" name="Obrázok 17" descr="Obrázok, na ktorom je ošatenie, osoba, stena, ľudská tvár&#10;&#10;Obsah vygenerovaný umelou inteligenciou môže byť nesprávny.">
            <a:extLst>
              <a:ext uri="{FF2B5EF4-FFF2-40B4-BE49-F238E27FC236}">
                <a16:creationId xmlns:a16="http://schemas.microsoft.com/office/drawing/2014/main" id="{187737DF-B983-40B4-B0D9-24FF2D882B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595" y="2512699"/>
            <a:ext cx="3331219" cy="1503131"/>
          </a:xfrm>
          <a:prstGeom prst="rect">
            <a:avLst/>
          </a:prstGeom>
        </p:spPr>
      </p:pic>
      <p:pic>
        <p:nvPicPr>
          <p:cNvPr id="20" name="Obrázok 19" descr="Obrázok, na ktorom je osoba, ošatenie, obuv, ľudská tvár&#10;&#10;Obsah vygenerovaný umelou inteligenciou môže byť nesprávny.">
            <a:extLst>
              <a:ext uri="{FF2B5EF4-FFF2-40B4-BE49-F238E27FC236}">
                <a16:creationId xmlns:a16="http://schemas.microsoft.com/office/drawing/2014/main" id="{9F834A43-EFA9-F046-B24E-1DEDEB5161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51" y="2567133"/>
            <a:ext cx="2374580" cy="1780935"/>
          </a:xfrm>
          <a:prstGeom prst="rect">
            <a:avLst/>
          </a:prstGeom>
        </p:spPr>
      </p:pic>
      <p:pic>
        <p:nvPicPr>
          <p:cNvPr id="22" name="Obrázok 21" descr="Obrázok, na ktorom je osoba, ošatenie, obuv, ľudská tvár&#10;&#10;Obsah vygenerovaný umelou inteligenciou môže byť nesprávny.">
            <a:extLst>
              <a:ext uri="{FF2B5EF4-FFF2-40B4-BE49-F238E27FC236}">
                <a16:creationId xmlns:a16="http://schemas.microsoft.com/office/drawing/2014/main" id="{8741EE05-D9F5-D67A-9DA5-EE10699579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826" y="4414416"/>
            <a:ext cx="1797194" cy="239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23293F-860A-7D46-91A7-A5E5D6DDE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99474">
            <a:off x="2525032" y="2306519"/>
            <a:ext cx="2517085" cy="837099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sk-SK" sz="2800" b="1" dirty="0">
                <a:latin typeface="Abadi" panose="020B0604020104020204" pitchFamily="34" charset="0"/>
              </a:rPr>
              <a:t>Školské maratónske hry</a:t>
            </a:r>
          </a:p>
        </p:txBody>
      </p:sp>
      <p:pic>
        <p:nvPicPr>
          <p:cNvPr id="5" name="Zástupný objekt pre obsah 4" descr="Obrázok, na ktorom je ošatenie, osoba, obuv, úsmev&#10;&#10;Automaticky generovaný popis">
            <a:extLst>
              <a:ext uri="{FF2B5EF4-FFF2-40B4-BE49-F238E27FC236}">
                <a16:creationId xmlns:a16="http://schemas.microsoft.com/office/drawing/2014/main" id="{75EE4F3A-E380-A14C-8AC7-277DA9979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62614">
            <a:off x="3044016" y="3462493"/>
            <a:ext cx="1990112" cy="2653484"/>
          </a:xfrm>
        </p:spPr>
      </p:pic>
      <p:pic>
        <p:nvPicPr>
          <p:cNvPr id="7" name="Obrázok 6" descr="Obrázok, na ktorom je ošatenie, osoba, obuv, ľudská tvár&#10;&#10;Automaticky generovaný popis">
            <a:extLst>
              <a:ext uri="{FF2B5EF4-FFF2-40B4-BE49-F238E27FC236}">
                <a16:creationId xmlns:a16="http://schemas.microsoft.com/office/drawing/2014/main" id="{522FEB39-382C-38C6-F691-B38B79AC86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0677">
            <a:off x="496877" y="3717313"/>
            <a:ext cx="1875054" cy="2500072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2A5BE601-4157-55A5-D914-42B6EB2A00DE}"/>
              </a:ext>
            </a:extLst>
          </p:cNvPr>
          <p:cNvSpPr txBox="1"/>
          <p:nvPr/>
        </p:nvSpPr>
        <p:spPr>
          <a:xfrm rot="21426660">
            <a:off x="217548" y="2385126"/>
            <a:ext cx="217667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latin typeface="Abadi" panose="020B0604020104020204" pitchFamily="34" charset="0"/>
              </a:rPr>
              <a:t>Čokoládová tretra</a:t>
            </a:r>
          </a:p>
        </p:txBody>
      </p:sp>
      <p:pic>
        <p:nvPicPr>
          <p:cNvPr id="12" name="Obrázok 11" descr="Obrázok, na ktorom je exteriér, strom, osoba, ošatenie&#10;&#10;Automaticky generovaný popis">
            <a:extLst>
              <a:ext uri="{FF2B5EF4-FFF2-40B4-BE49-F238E27FC236}">
                <a16:creationId xmlns:a16="http://schemas.microsoft.com/office/drawing/2014/main" id="{35D062FE-44ED-460B-E82E-6F2F490B5E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758" y="4419600"/>
            <a:ext cx="3477801" cy="2312368"/>
          </a:xfrm>
          <a:prstGeom prst="rect">
            <a:avLst/>
          </a:prstGeom>
        </p:spPr>
      </p:pic>
      <p:pic>
        <p:nvPicPr>
          <p:cNvPr id="15" name="Obrázok 14" descr="Obrázok, na ktorom je osoba, ošatenie, exteriér, obuv&#10;&#10;Automaticky generovaný popis">
            <a:extLst>
              <a:ext uri="{FF2B5EF4-FFF2-40B4-BE49-F238E27FC236}">
                <a16:creationId xmlns:a16="http://schemas.microsoft.com/office/drawing/2014/main" id="{B7BC3428-0C26-7DB1-7423-94B872C2BF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758" y="1544666"/>
            <a:ext cx="3550650" cy="2360804"/>
          </a:xfrm>
          <a:prstGeom prst="rect">
            <a:avLst/>
          </a:prstGeom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17D4A56B-AE02-E4AF-5AB0-FC317E7C9792}"/>
              </a:ext>
            </a:extLst>
          </p:cNvPr>
          <p:cNvSpPr txBox="1"/>
          <p:nvPr/>
        </p:nvSpPr>
        <p:spPr>
          <a:xfrm>
            <a:off x="5850543" y="313836"/>
            <a:ext cx="2547551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latin typeface="Abadi" panose="020B0604020104020204" pitchFamily="34" charset="0"/>
              </a:rPr>
              <a:t>Európsky týždeň športu</a:t>
            </a: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420A74B1-C3DC-B159-9AEE-867074DC78B5}"/>
              </a:ext>
            </a:extLst>
          </p:cNvPr>
          <p:cNvSpPr txBox="1"/>
          <p:nvPr/>
        </p:nvSpPr>
        <p:spPr>
          <a:xfrm rot="21350659">
            <a:off x="165835" y="601640"/>
            <a:ext cx="4673876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3600" b="1" dirty="0">
                <a:latin typeface="Abadi" panose="020B0604020104020204" pitchFamily="34" charset="0"/>
              </a:rPr>
              <a:t>V zdravom tele zdravý duch </a:t>
            </a:r>
            <a:r>
              <a:rPr lang="sk-SK" sz="3600" b="1" dirty="0">
                <a:latin typeface="Abadi" panose="020B0604020104020204" pitchFamily="34" charset="0"/>
                <a:sym typeface="Wingdings" panose="05000000000000000000" pitchFamily="2" charset="2"/>
              </a:rPr>
              <a:t></a:t>
            </a:r>
            <a:endParaRPr lang="sk-SK" sz="3600" b="1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79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A1E77A-C5DD-2A87-EC1A-7D0E427BE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9410" y="2891035"/>
            <a:ext cx="3016950" cy="905126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sk-SK" sz="3600" b="1" dirty="0">
                <a:latin typeface="Abadi" panose="020B0604020104020204" pitchFamily="34" charset="0"/>
              </a:rPr>
              <a:t>Týždeň farieb </a:t>
            </a:r>
          </a:p>
        </p:txBody>
      </p:sp>
      <p:pic>
        <p:nvPicPr>
          <p:cNvPr id="5" name="Zástupný objekt pre obsah 4" descr="Obrázok, na ktorom je osoba, ošatenie, ľudská tvár, stena&#10;&#10;Automaticky generovaný popis">
            <a:extLst>
              <a:ext uri="{FF2B5EF4-FFF2-40B4-BE49-F238E27FC236}">
                <a16:creationId xmlns:a16="http://schemas.microsoft.com/office/drawing/2014/main" id="{FBA28832-AFBD-6428-FA6E-D9C52775D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712" y="68987"/>
            <a:ext cx="3541669" cy="2655809"/>
          </a:xfrm>
        </p:spPr>
      </p:pic>
      <p:pic>
        <p:nvPicPr>
          <p:cNvPr id="7" name="Obrázok 6" descr="Obrázok, na ktorom je ošatenie, osoba, obuv, vnútri&#10;&#10;Automaticky generovaný popis">
            <a:extLst>
              <a:ext uri="{FF2B5EF4-FFF2-40B4-BE49-F238E27FC236}">
                <a16:creationId xmlns:a16="http://schemas.microsoft.com/office/drawing/2014/main" id="{6C14E1FC-84BD-1175-5CA7-EE286D6915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410" y="4190761"/>
            <a:ext cx="2916182" cy="2187136"/>
          </a:xfrm>
          <a:prstGeom prst="rect">
            <a:avLst/>
          </a:prstGeom>
        </p:spPr>
      </p:pic>
      <p:pic>
        <p:nvPicPr>
          <p:cNvPr id="9" name="Obrázok 8" descr="Obrázok, na ktorom je ošatenie, ľudská tvár, osoba, úsmev&#10;&#10;Automaticky generovaný popis">
            <a:extLst>
              <a:ext uri="{FF2B5EF4-FFF2-40B4-BE49-F238E27FC236}">
                <a16:creationId xmlns:a16="http://schemas.microsoft.com/office/drawing/2014/main" id="{81893C17-ADB4-6891-A910-8694D11189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04" y="160528"/>
            <a:ext cx="2595867" cy="3461735"/>
          </a:xfrm>
          <a:prstGeom prst="rect">
            <a:avLst/>
          </a:prstGeom>
        </p:spPr>
      </p:pic>
      <p:pic>
        <p:nvPicPr>
          <p:cNvPr id="11" name="Obrázok 10" descr="Obrázok, na ktorom je ošatenie, osoba, obuv, ľudská tvár&#10;&#10;Automaticky generovaný popis">
            <a:extLst>
              <a:ext uri="{FF2B5EF4-FFF2-40B4-BE49-F238E27FC236}">
                <a16:creationId xmlns:a16="http://schemas.microsoft.com/office/drawing/2014/main" id="{113F3540-677F-A499-4AE0-256EED3AD5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7711" y="494562"/>
            <a:ext cx="2265280" cy="3019635"/>
          </a:xfrm>
          <a:prstGeom prst="rect">
            <a:avLst/>
          </a:prstGeom>
        </p:spPr>
      </p:pic>
      <p:pic>
        <p:nvPicPr>
          <p:cNvPr id="4" name="Obrázok 3" descr="Obrázok, na ktorom je ošatenie, osoba, úsmev, ľudská tvár&#10;&#10;Obsah vygenerovaný umelou inteligenciou môže byť nesprávny.">
            <a:extLst>
              <a:ext uri="{FF2B5EF4-FFF2-40B4-BE49-F238E27FC236}">
                <a16:creationId xmlns:a16="http://schemas.microsoft.com/office/drawing/2014/main" id="{EAF88A3F-AF40-516B-8012-EA9BB61905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4" y="4597696"/>
            <a:ext cx="2799017" cy="2099776"/>
          </a:xfrm>
          <a:prstGeom prst="rect">
            <a:avLst/>
          </a:prstGeom>
        </p:spPr>
      </p:pic>
      <p:pic>
        <p:nvPicPr>
          <p:cNvPr id="8" name="Obrázok 7" descr="Obrázok, na ktorom je ošatenie, vnútri, osoba, stena&#10;&#10;Obsah vygenerovaný umelou inteligenciou môže byť nesprávny.">
            <a:extLst>
              <a:ext uri="{FF2B5EF4-FFF2-40B4-BE49-F238E27FC236}">
                <a16:creationId xmlns:a16="http://schemas.microsoft.com/office/drawing/2014/main" id="{DF3FCE2D-9FED-6684-2AAD-346F58CFB7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711" y="4133205"/>
            <a:ext cx="2915469" cy="218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2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472BAB-4D95-2B8E-BFBD-8443A92E1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34348"/>
            <a:ext cx="3712245" cy="1030486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sk-SK" sz="4000" b="1" dirty="0">
                <a:latin typeface="Abadi" panose="020B0604020104020204" pitchFamily="34" charset="0"/>
              </a:rPr>
              <a:t>Zábavný deň </a:t>
            </a:r>
            <a:br>
              <a:rPr lang="sk-SK" sz="4000" b="1" dirty="0">
                <a:latin typeface="Abadi" panose="020B0604020104020204" pitchFamily="34" charset="0"/>
              </a:rPr>
            </a:br>
            <a:r>
              <a:rPr lang="sk-SK" sz="4000" b="1" dirty="0">
                <a:latin typeface="Abadi" panose="020B0604020104020204" pitchFamily="34" charset="0"/>
              </a:rPr>
              <a:t>v maskách </a:t>
            </a:r>
          </a:p>
        </p:txBody>
      </p:sp>
      <p:pic>
        <p:nvPicPr>
          <p:cNvPr id="5" name="Zástupný objekt pre obsah 4" descr="Obrázok, na ktorom je ošatenie, vnútri, ľudská tvár, kniha&#10;&#10;Automaticky generovaný popis">
            <a:extLst>
              <a:ext uri="{FF2B5EF4-FFF2-40B4-BE49-F238E27FC236}">
                <a16:creationId xmlns:a16="http://schemas.microsoft.com/office/drawing/2014/main" id="{39A04750-768A-DDA6-6E30-AA11AD578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7119">
            <a:off x="338911" y="1294230"/>
            <a:ext cx="1872780" cy="2497456"/>
          </a:xfrm>
        </p:spPr>
      </p:pic>
      <p:pic>
        <p:nvPicPr>
          <p:cNvPr id="7" name="Obrázok 6" descr="Obrázok, na ktorom je ošatenie, vnútri, ľudská tvár, osoba&#10;&#10;Automaticky generovaný popis">
            <a:extLst>
              <a:ext uri="{FF2B5EF4-FFF2-40B4-BE49-F238E27FC236}">
                <a16:creationId xmlns:a16="http://schemas.microsoft.com/office/drawing/2014/main" id="{C7633FD7-4225-04A1-B2CD-376C9B09B1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99577">
            <a:off x="326211" y="4022809"/>
            <a:ext cx="2035989" cy="2714652"/>
          </a:xfrm>
          <a:prstGeom prst="rect">
            <a:avLst/>
          </a:prstGeom>
        </p:spPr>
      </p:pic>
      <p:pic>
        <p:nvPicPr>
          <p:cNvPr id="13" name="Obrázok 12" descr="Obrázok, na ktorom je vnútri, nábytok, stena, vzdelávanie&#10;&#10;Automaticky generovaný popis">
            <a:extLst>
              <a:ext uri="{FF2B5EF4-FFF2-40B4-BE49-F238E27FC236}">
                <a16:creationId xmlns:a16="http://schemas.microsoft.com/office/drawing/2014/main" id="{6DFEC55C-C312-17A4-8294-F4C71F40A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175658"/>
            <a:ext cx="3329940" cy="2497455"/>
          </a:xfrm>
          <a:prstGeom prst="rect">
            <a:avLst/>
          </a:prstGeom>
        </p:spPr>
      </p:pic>
      <p:pic>
        <p:nvPicPr>
          <p:cNvPr id="4" name="Obrázok 3" descr="Obrázok, na ktorom je ošatenie, vnútri, osoba, obuv&#10;&#10;Obsah vygenerovaný umelou inteligenciou môže byť nesprávny.">
            <a:extLst>
              <a:ext uri="{FF2B5EF4-FFF2-40B4-BE49-F238E27FC236}">
                <a16:creationId xmlns:a16="http://schemas.microsoft.com/office/drawing/2014/main" id="{3ABF7E6B-A2D1-1F30-BB65-D93045D379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91" y="1387515"/>
            <a:ext cx="3271001" cy="2578283"/>
          </a:xfrm>
          <a:prstGeom prst="rect">
            <a:avLst/>
          </a:prstGeom>
        </p:spPr>
      </p:pic>
      <p:pic>
        <p:nvPicPr>
          <p:cNvPr id="8" name="Obrázok 7" descr="Obrázok, na ktorom je ošatenie, osoba, ľudská tvár, dievča&#10;&#10;Obsah vygenerovaný umelou inteligenciou môže byť nesprávny.">
            <a:extLst>
              <a:ext uri="{FF2B5EF4-FFF2-40B4-BE49-F238E27FC236}">
                <a16:creationId xmlns:a16="http://schemas.microsoft.com/office/drawing/2014/main" id="{5357CC0D-591F-C5A3-B014-AFCEAC1084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19">
            <a:off x="6125398" y="96378"/>
            <a:ext cx="2853327" cy="3804436"/>
          </a:xfrm>
          <a:prstGeom prst="rect">
            <a:avLst/>
          </a:prstGeom>
        </p:spPr>
      </p:pic>
      <p:pic>
        <p:nvPicPr>
          <p:cNvPr id="10" name="Obrázok 9" descr="Obrázok, na ktorom je ošatenie, osoba, módny doplnok, ľudská tvár&#10;&#10;Obsah vygenerovaný umelou inteligenciou môže byť nesprávny.">
            <a:extLst>
              <a:ext uri="{FF2B5EF4-FFF2-40B4-BE49-F238E27FC236}">
                <a16:creationId xmlns:a16="http://schemas.microsoft.com/office/drawing/2014/main" id="{C20A9F44-3BA4-16B2-3D65-F98E748E9F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7494">
            <a:off x="6557267" y="4028158"/>
            <a:ext cx="2001514" cy="266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6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49EF4E-E9B7-31D6-587F-F2C628133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04" y="198986"/>
            <a:ext cx="5058017" cy="1950232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sk-SK" sz="4000" b="1" dirty="0">
                <a:latin typeface="Abadi" panose="020B0604020104020204" pitchFamily="34" charset="0"/>
              </a:rPr>
              <a:t>Večer s </a:t>
            </a:r>
            <a:r>
              <a:rPr lang="sk-SK" sz="4000" b="1" dirty="0" err="1">
                <a:latin typeface="Abadi" panose="020B0604020104020204" pitchFamily="34" charset="0"/>
              </a:rPr>
              <a:t>Hansom</a:t>
            </a:r>
            <a:r>
              <a:rPr lang="sk-SK" sz="4000" b="1" dirty="0">
                <a:latin typeface="Abadi" panose="020B0604020104020204" pitchFamily="34" charset="0"/>
              </a:rPr>
              <a:t> Christianom </a:t>
            </a:r>
            <a:br>
              <a:rPr lang="sk-SK" sz="4000" b="1" dirty="0">
                <a:latin typeface="Abadi" panose="020B0604020104020204" pitchFamily="34" charset="0"/>
              </a:rPr>
            </a:br>
            <a:r>
              <a:rPr lang="sk-SK" sz="4000" b="1" dirty="0" err="1">
                <a:latin typeface="Abadi" panose="020B0604020104020204" pitchFamily="34" charset="0"/>
              </a:rPr>
              <a:t>Andersenom</a:t>
            </a:r>
            <a:endParaRPr lang="sk-SK" sz="4000" b="1" dirty="0">
              <a:latin typeface="Abadi" panose="020B0604020104020204" pitchFamily="34" charset="0"/>
            </a:endParaRPr>
          </a:p>
        </p:txBody>
      </p:sp>
      <p:pic>
        <p:nvPicPr>
          <p:cNvPr id="5" name="Zástupný objekt pre obsah 4" descr="Obrázok, na ktorom je ošatenie, vnútri, osoba, učiaci sa&#10;&#10;Automaticky generovaný popis">
            <a:extLst>
              <a:ext uri="{FF2B5EF4-FFF2-40B4-BE49-F238E27FC236}">
                <a16:creationId xmlns:a16="http://schemas.microsoft.com/office/drawing/2014/main" id="{A7BCA3FD-F113-E1E7-D7CD-F0B53047A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9990" y="198986"/>
            <a:ext cx="3678156" cy="2758617"/>
          </a:xfrm>
        </p:spPr>
      </p:pic>
      <p:pic>
        <p:nvPicPr>
          <p:cNvPr id="7" name="Obrázok 6" descr="Obrázok, na ktorom je ošatenie, ľudská tvár, osoba, batoľa&#10;&#10;Automaticky generovaný popis">
            <a:extLst>
              <a:ext uri="{FF2B5EF4-FFF2-40B4-BE49-F238E27FC236}">
                <a16:creationId xmlns:a16="http://schemas.microsoft.com/office/drawing/2014/main" id="{C62C354C-8BD2-E33D-D969-A7E30B02E5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418" y="4339730"/>
            <a:ext cx="1710888" cy="2281184"/>
          </a:xfrm>
          <a:prstGeom prst="rect">
            <a:avLst/>
          </a:prstGeom>
        </p:spPr>
      </p:pic>
      <p:pic>
        <p:nvPicPr>
          <p:cNvPr id="9" name="Obrázok 8" descr="Obrázok, na ktorom je ošatenie, osoba, stena, vnútri&#10;&#10;Automaticky generovaný popis">
            <a:extLst>
              <a:ext uri="{FF2B5EF4-FFF2-40B4-BE49-F238E27FC236}">
                <a16:creationId xmlns:a16="http://schemas.microsoft.com/office/drawing/2014/main" id="{E15E35AE-80BE-4D2D-104A-DBF774B908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40" y="3480441"/>
            <a:ext cx="2920558" cy="2190419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D723F9E6-559C-9E11-CCBB-C6803296C9F9}"/>
              </a:ext>
            </a:extLst>
          </p:cNvPr>
          <p:cNvSpPr txBox="1"/>
          <p:nvPr/>
        </p:nvSpPr>
        <p:spPr>
          <a:xfrm>
            <a:off x="202304" y="2392284"/>
            <a:ext cx="2110243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latin typeface="Abadi" panose="020B0604020104020204" pitchFamily="34" charset="0"/>
              </a:rPr>
              <a:t>Módna prehliadka</a:t>
            </a:r>
          </a:p>
        </p:txBody>
      </p:sp>
      <p:pic>
        <p:nvPicPr>
          <p:cNvPr id="16" name="Obrázok 15" descr="Obrázok, na ktorom je ošatenie, vnútri, osoba, nábytok&#10;&#10;Automaticky generovaný popis">
            <a:extLst>
              <a:ext uri="{FF2B5EF4-FFF2-40B4-BE49-F238E27FC236}">
                <a16:creationId xmlns:a16="http://schemas.microsoft.com/office/drawing/2014/main" id="{E0798B16-1C2B-E8E2-392B-96237B4C53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5944" y="3250628"/>
            <a:ext cx="2392202" cy="1790027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20F245CE-0AA6-8772-01F7-C168CC9A3844}"/>
              </a:ext>
            </a:extLst>
          </p:cNvPr>
          <p:cNvSpPr txBox="1"/>
          <p:nvPr/>
        </p:nvSpPr>
        <p:spPr>
          <a:xfrm>
            <a:off x="3471119" y="2590800"/>
            <a:ext cx="1789202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sk-SK" sz="2800" b="1" dirty="0">
                <a:latin typeface="Abadi" panose="020B0604020104020204" pitchFamily="34" charset="0"/>
              </a:rPr>
              <a:t>Zábavné aktivity</a:t>
            </a:r>
          </a:p>
        </p:txBody>
      </p:sp>
      <p:pic>
        <p:nvPicPr>
          <p:cNvPr id="4" name="Obrázok 3" descr="Obrázok, na ktorom je ošatenie, fľaša, osoba, batoľa&#10;&#10;Automaticky generovaný popis">
            <a:extLst>
              <a:ext uri="{FF2B5EF4-FFF2-40B4-BE49-F238E27FC236}">
                <a16:creationId xmlns:a16="http://schemas.microsoft.com/office/drawing/2014/main" id="{CFA18B85-E2E0-2247-203E-C9B43EFEDD9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103" y="4339730"/>
            <a:ext cx="1642815" cy="219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7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450C92-8E63-2FA3-3DBA-D3FF12BD1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802" y="203387"/>
            <a:ext cx="4127224" cy="994172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sk-SK" sz="3200" b="1" dirty="0">
                <a:latin typeface="Abadi" panose="020B0604020104020204" pitchFamily="34" charset="0"/>
              </a:rPr>
              <a:t>Imatrikulácia prvákov</a:t>
            </a:r>
          </a:p>
        </p:txBody>
      </p:sp>
      <p:pic>
        <p:nvPicPr>
          <p:cNvPr id="7" name="Obrázok 6" descr="Obrázok, na ktorom je ošatenie, obuv, osoba, chlap&#10;&#10;Automaticky generovaný popis">
            <a:extLst>
              <a:ext uri="{FF2B5EF4-FFF2-40B4-BE49-F238E27FC236}">
                <a16:creationId xmlns:a16="http://schemas.microsoft.com/office/drawing/2014/main" id="{3E60E392-09E2-FC7A-4548-2B76F83D8B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489" y="4335803"/>
            <a:ext cx="3695699" cy="2457246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930EC595-FD53-95D1-48D2-4DFCF211884E}"/>
              </a:ext>
            </a:extLst>
          </p:cNvPr>
          <p:cNvSpPr txBox="1"/>
          <p:nvPr/>
        </p:nvSpPr>
        <p:spPr>
          <a:xfrm>
            <a:off x="94412" y="240154"/>
            <a:ext cx="3509150" cy="5847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sz="3200" b="1" dirty="0">
                <a:latin typeface="Abadi" panose="020B0604020104020204" pitchFamily="34" charset="0"/>
              </a:rPr>
              <a:t>Detský čin roka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A217F991-40AC-2356-7C62-AD7B01935459}"/>
              </a:ext>
            </a:extLst>
          </p:cNvPr>
          <p:cNvSpPr txBox="1"/>
          <p:nvPr/>
        </p:nvSpPr>
        <p:spPr>
          <a:xfrm>
            <a:off x="4572000" y="3721292"/>
            <a:ext cx="4544002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latin typeface="Abadi" panose="020B0604020104020204" pitchFamily="34" charset="0"/>
              </a:rPr>
              <a:t>Pasovanie našich prvákov</a:t>
            </a:r>
          </a:p>
        </p:txBody>
      </p:sp>
      <p:pic>
        <p:nvPicPr>
          <p:cNvPr id="13" name="Obrázok 12" descr="Obrázok, na ktorom je ošatenie, osoba, obuv, vnútri&#10;&#10;Automaticky generovaný popis">
            <a:extLst>
              <a:ext uri="{FF2B5EF4-FFF2-40B4-BE49-F238E27FC236}">
                <a16:creationId xmlns:a16="http://schemas.microsoft.com/office/drawing/2014/main" id="{E671F933-D548-17C8-E9B1-1968FA19E1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1222362"/>
            <a:ext cx="3210186" cy="2407640"/>
          </a:xfrm>
          <a:prstGeom prst="rect">
            <a:avLst/>
          </a:prstGeom>
        </p:spPr>
      </p:pic>
      <p:pic>
        <p:nvPicPr>
          <p:cNvPr id="4" name="Obrázok 3" descr="Obrázok, na ktorom je ošatenie, osoba, ľudská tvár, obuv&#10;&#10;Obsah vygenerovaný umelou inteligenciou môže byť nesprávny.">
            <a:extLst>
              <a:ext uri="{FF2B5EF4-FFF2-40B4-BE49-F238E27FC236}">
                <a16:creationId xmlns:a16="http://schemas.microsoft.com/office/drawing/2014/main" id="{5A629C45-7F19-C69E-8C2D-D5ED1F631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80" y="3780525"/>
            <a:ext cx="4050565" cy="3037924"/>
          </a:xfrm>
          <a:prstGeom prst="rect">
            <a:avLst/>
          </a:prstGeom>
        </p:spPr>
      </p:pic>
      <p:pic>
        <p:nvPicPr>
          <p:cNvPr id="6" name="Obrázok 5" descr="Obrázok, na ktorom je text, trojnožka, ľudská tvár, ošatenie&#10;&#10;Obsah vygenerovaný umelou inteligenciou môže byť nesprávny.">
            <a:extLst>
              <a:ext uri="{FF2B5EF4-FFF2-40B4-BE49-F238E27FC236}">
                <a16:creationId xmlns:a16="http://schemas.microsoft.com/office/drawing/2014/main" id="{B3E96960-EC20-E895-2401-28F290178B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12" y="956527"/>
            <a:ext cx="203835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1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E3A7FC-35B3-6F8F-84AC-F91A835D9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75" y="134942"/>
            <a:ext cx="2327371" cy="931858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sk-SK" sz="2800" b="1" dirty="0">
                <a:latin typeface="Abadi" panose="020B0604020104020204" pitchFamily="34" charset="0"/>
              </a:rPr>
              <a:t>Záložka </a:t>
            </a:r>
            <a:br>
              <a:rPr lang="sk-SK" sz="2800" b="1" dirty="0">
                <a:latin typeface="Abadi" panose="020B0604020104020204" pitchFamily="34" charset="0"/>
              </a:rPr>
            </a:br>
            <a:r>
              <a:rPr lang="sk-SK" sz="2800" b="1" dirty="0">
                <a:latin typeface="Abadi" panose="020B0604020104020204" pitchFamily="34" charset="0"/>
              </a:rPr>
              <a:t>spája školy</a:t>
            </a:r>
          </a:p>
        </p:txBody>
      </p:sp>
      <p:pic>
        <p:nvPicPr>
          <p:cNvPr id="9" name="Zástupný objekt pre obsah 8" descr="Obrázok, na ktorom je text, ošatenie, osoba, ľudia&#10;&#10;Automaticky generovaný popis">
            <a:extLst>
              <a:ext uri="{FF2B5EF4-FFF2-40B4-BE49-F238E27FC236}">
                <a16:creationId xmlns:a16="http://schemas.microsoft.com/office/drawing/2014/main" id="{C4FCF167-BDE0-1A36-D3A3-F500F8350E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35" y="4260317"/>
            <a:ext cx="4378205" cy="2462741"/>
          </a:xfrm>
        </p:spPr>
      </p:pic>
      <p:pic>
        <p:nvPicPr>
          <p:cNvPr id="11" name="Obrázok 10" descr="Obrázok, na ktorom je ošatenie, osoba, ľudská tvár, batoľa&#10;&#10;Automaticky generovaný popis">
            <a:extLst>
              <a:ext uri="{FF2B5EF4-FFF2-40B4-BE49-F238E27FC236}">
                <a16:creationId xmlns:a16="http://schemas.microsoft.com/office/drawing/2014/main" id="{BACF2777-EC63-B557-D02C-82A5E625C9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9137" y="1618580"/>
            <a:ext cx="1739720" cy="2319625"/>
          </a:xfrm>
          <a:prstGeom prst="rect">
            <a:avLst/>
          </a:prstGeom>
        </p:spPr>
      </p:pic>
      <p:pic>
        <p:nvPicPr>
          <p:cNvPr id="15" name="Obrázok 14" descr="Obrázok, na ktorom je ošatenie, ľudská tvár, osoba, batoľa&#10;&#10;Automaticky generovaný popis">
            <a:extLst>
              <a:ext uri="{FF2B5EF4-FFF2-40B4-BE49-F238E27FC236}">
                <a16:creationId xmlns:a16="http://schemas.microsoft.com/office/drawing/2014/main" id="{0D915545-0DE1-B46A-1023-EE43551517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89" y="1388912"/>
            <a:ext cx="1739717" cy="2319625"/>
          </a:xfrm>
          <a:prstGeom prst="rect">
            <a:avLst/>
          </a:prstGeom>
        </p:spPr>
      </p:pic>
      <p:pic>
        <p:nvPicPr>
          <p:cNvPr id="6" name="Obrázok 5" descr="Obrázok, na ktorom je ošatenie, osoba, ľudská tvár, dievča&#10;&#10;Automaticky generovaný popis">
            <a:extLst>
              <a:ext uri="{FF2B5EF4-FFF2-40B4-BE49-F238E27FC236}">
                <a16:creationId xmlns:a16="http://schemas.microsoft.com/office/drawing/2014/main" id="{A35A62CC-5E75-7964-2647-05ACE98832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1308037"/>
            <a:ext cx="2118426" cy="2427131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4A91CD7B-C31D-4947-6F5E-DCA30EEC9490}"/>
              </a:ext>
            </a:extLst>
          </p:cNvPr>
          <p:cNvSpPr txBox="1"/>
          <p:nvPr/>
        </p:nvSpPr>
        <p:spPr>
          <a:xfrm>
            <a:off x="6318778" y="184307"/>
            <a:ext cx="2637474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latin typeface="Abadi" panose="020B0604020104020204" pitchFamily="34" charset="0"/>
              </a:rPr>
              <a:t>Hovorme </a:t>
            </a:r>
          </a:p>
          <a:p>
            <a:pPr algn="ctr"/>
            <a:r>
              <a:rPr lang="sk-SK" sz="2800" b="1" dirty="0">
                <a:latin typeface="Abadi" panose="020B0604020104020204" pitchFamily="34" charset="0"/>
              </a:rPr>
              <a:t>o jedle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869D2218-0F25-5BA1-9D62-B91E25E0AA18}"/>
              </a:ext>
            </a:extLst>
          </p:cNvPr>
          <p:cNvSpPr txBox="1"/>
          <p:nvPr/>
        </p:nvSpPr>
        <p:spPr>
          <a:xfrm>
            <a:off x="3074565" y="358914"/>
            <a:ext cx="2616894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>
                <a:latin typeface="Abadi" panose="020B0604020104020204" pitchFamily="34" charset="0"/>
              </a:rPr>
              <a:t>PROJEKTY</a:t>
            </a:r>
          </a:p>
        </p:txBody>
      </p:sp>
      <p:pic>
        <p:nvPicPr>
          <p:cNvPr id="5" name="Obrázok 4" descr="Obrázok, na ktorom je ošatenie, stena, osoba, ľudská tvár&#10;&#10;Obsah vygenerovaný umelou inteligenciou môže byť nesprávny.">
            <a:extLst>
              <a:ext uri="{FF2B5EF4-FFF2-40B4-BE49-F238E27FC236}">
                <a16:creationId xmlns:a16="http://schemas.microsoft.com/office/drawing/2014/main" id="{165E3523-B1E6-4503-5F6E-5B3AC7F06C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624" y="3833177"/>
            <a:ext cx="3787355" cy="284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6DA5B8-E23E-045B-5CE8-7E3689CC3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61" y="139282"/>
            <a:ext cx="4261403" cy="1660076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sk-SK" sz="4000" dirty="0">
                <a:latin typeface="Abadi" panose="020B0604020104020204" pitchFamily="34" charset="0"/>
              </a:rPr>
              <a:t>Škola v prírode </a:t>
            </a:r>
            <a:r>
              <a:rPr lang="sk-SK" sz="4000" dirty="0">
                <a:latin typeface="Abadi" panose="020B0604020104020204" pitchFamily="34" charset="0"/>
                <a:sym typeface="Wingdings" panose="05000000000000000000" pitchFamily="2" charset="2"/>
              </a:rPr>
              <a:t></a:t>
            </a:r>
            <a:br>
              <a:rPr lang="sk-SK" sz="4000" dirty="0">
                <a:latin typeface="Abadi" panose="020B0604020104020204" pitchFamily="34" charset="0"/>
                <a:sym typeface="Wingdings" panose="05000000000000000000" pitchFamily="2" charset="2"/>
              </a:rPr>
            </a:br>
            <a:r>
              <a:rPr lang="sk-SK" sz="4000" dirty="0">
                <a:latin typeface="Abadi" panose="020B0604020104020204" pitchFamily="34" charset="0"/>
                <a:sym typeface="Wingdings" panose="05000000000000000000" pitchFamily="2" charset="2"/>
              </a:rPr>
              <a:t>Krásny čas plný zážitkov</a:t>
            </a:r>
            <a:endParaRPr lang="sk-SK" sz="4000" dirty="0">
              <a:latin typeface="Abadi" panose="020B0604020104020204" pitchFamily="34" charset="0"/>
            </a:endParaRPr>
          </a:p>
        </p:txBody>
      </p:sp>
      <p:pic>
        <p:nvPicPr>
          <p:cNvPr id="5" name="Zástupný objekt pre obsah 4" descr="Obrázok, na ktorom je exteriér, strom, jedlo, pečenie&#10;&#10;Automaticky generovaný popis">
            <a:extLst>
              <a:ext uri="{FF2B5EF4-FFF2-40B4-BE49-F238E27FC236}">
                <a16:creationId xmlns:a16="http://schemas.microsoft.com/office/drawing/2014/main" id="{736D9DA7-75A6-15F8-6ACF-1AF3072C65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46858" y="664600"/>
            <a:ext cx="2927227" cy="2195420"/>
          </a:xfrm>
        </p:spPr>
      </p:pic>
      <p:pic>
        <p:nvPicPr>
          <p:cNvPr id="7" name="Obrázok 6" descr="Obrázok, na ktorom je exteriér, osoba, tráva, detské ihrisko&#10;&#10;Automaticky generovaný popis">
            <a:extLst>
              <a:ext uri="{FF2B5EF4-FFF2-40B4-BE49-F238E27FC236}">
                <a16:creationId xmlns:a16="http://schemas.microsoft.com/office/drawing/2014/main" id="{7479ECF8-1DF1-367F-19E1-3088189FE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145" y="4331849"/>
            <a:ext cx="2493905" cy="1870429"/>
          </a:xfrm>
          <a:prstGeom prst="rect">
            <a:avLst/>
          </a:prstGeom>
        </p:spPr>
      </p:pic>
      <p:pic>
        <p:nvPicPr>
          <p:cNvPr id="11" name="Obrázok 10" descr="Obrázok, na ktorom je ošatenie, ľudská tvár, osoba, exteriér&#10;&#10;Automaticky generovaný popis">
            <a:extLst>
              <a:ext uri="{FF2B5EF4-FFF2-40B4-BE49-F238E27FC236}">
                <a16:creationId xmlns:a16="http://schemas.microsoft.com/office/drawing/2014/main" id="{FEDAB6F3-E5F1-77D4-2D5A-7190F6C95C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185" y="4343400"/>
            <a:ext cx="3193427" cy="2395070"/>
          </a:xfrm>
          <a:prstGeom prst="rect">
            <a:avLst/>
          </a:prstGeom>
        </p:spPr>
      </p:pic>
      <p:pic>
        <p:nvPicPr>
          <p:cNvPr id="17" name="Obrázok 16" descr="Obrázok, na ktorom je exteriér, obuv, ošatenie, osoba&#10;&#10;Automaticky generovaný popis">
            <a:extLst>
              <a:ext uri="{FF2B5EF4-FFF2-40B4-BE49-F238E27FC236}">
                <a16:creationId xmlns:a16="http://schemas.microsoft.com/office/drawing/2014/main" id="{51358550-CAE0-2DDA-8B06-832A58F5BD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4219" y="4053111"/>
            <a:ext cx="3140282" cy="2355212"/>
          </a:xfrm>
          <a:prstGeom prst="rect">
            <a:avLst/>
          </a:prstGeom>
        </p:spPr>
      </p:pic>
      <p:pic>
        <p:nvPicPr>
          <p:cNvPr id="19" name="Obrázok 18" descr="Obrázok, na ktorom je ošatenie, exteriér, tráva, osoba&#10;&#10;Automaticky generovaný popis">
            <a:extLst>
              <a:ext uri="{FF2B5EF4-FFF2-40B4-BE49-F238E27FC236}">
                <a16:creationId xmlns:a16="http://schemas.microsoft.com/office/drawing/2014/main" id="{2BB0EFC1-A262-E326-AB5B-EE6C451C04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791" y="905942"/>
            <a:ext cx="2195421" cy="2927227"/>
          </a:xfrm>
          <a:prstGeom prst="rect">
            <a:avLst/>
          </a:prstGeom>
        </p:spPr>
      </p:pic>
      <p:pic>
        <p:nvPicPr>
          <p:cNvPr id="21" name="Obrázok 20" descr="Obrázok, na ktorom je ošatenie, exteriér, osoba, nebo&#10;&#10;Automaticky generovaný popis">
            <a:extLst>
              <a:ext uri="{FF2B5EF4-FFF2-40B4-BE49-F238E27FC236}">
                <a16:creationId xmlns:a16="http://schemas.microsoft.com/office/drawing/2014/main" id="{45F25D0B-3CD4-D1A7-C391-23F149A7377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057400"/>
            <a:ext cx="2390405" cy="167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5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05EC29-1F3A-0E85-521D-40CCC69AC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07" y="146217"/>
            <a:ext cx="7634494" cy="1316968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sk-SK" sz="4000" b="1" dirty="0">
                <a:latin typeface="Abadi" panose="020B0604020104020204" pitchFamily="34" charset="0"/>
              </a:rPr>
              <a:t>Naše rozprávkové večery, </a:t>
            </a:r>
            <a:r>
              <a:rPr lang="sk-SK" sz="4000" b="1" dirty="0" err="1">
                <a:latin typeface="Abadi" panose="020B0604020104020204" pitchFamily="34" charset="0"/>
              </a:rPr>
              <a:t>prespávačky</a:t>
            </a:r>
            <a:r>
              <a:rPr lang="sk-SK" sz="4000" b="1" dirty="0">
                <a:latin typeface="Abadi" panose="020B0604020104020204" pitchFamily="34" charset="0"/>
              </a:rPr>
              <a:t> a víkendové túry </a:t>
            </a:r>
            <a:r>
              <a:rPr lang="sk-SK" sz="4000" b="1" dirty="0">
                <a:latin typeface="Abadi" panose="020B0604020104020204" pitchFamily="34" charset="0"/>
                <a:sym typeface="Wingdings" panose="05000000000000000000" pitchFamily="2" charset="2"/>
              </a:rPr>
              <a:t></a:t>
            </a:r>
            <a:endParaRPr lang="sk-SK" sz="4000" b="1" dirty="0">
              <a:latin typeface="Abadi" panose="020B0604020104020204" pitchFamily="34" charset="0"/>
            </a:endParaRPr>
          </a:p>
        </p:txBody>
      </p:sp>
      <p:pic>
        <p:nvPicPr>
          <p:cNvPr id="7" name="Obrázok 6" descr="Obrázok, na ktorom je exteriér, osoba, ošatenie, nebo&#10;&#10;Automaticky generovaný popis">
            <a:extLst>
              <a:ext uri="{FF2B5EF4-FFF2-40B4-BE49-F238E27FC236}">
                <a16:creationId xmlns:a16="http://schemas.microsoft.com/office/drawing/2014/main" id="{4F4569F6-CCC7-585B-C513-4D2CCD70C9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06" y="4343400"/>
            <a:ext cx="2678966" cy="2009224"/>
          </a:xfrm>
          <a:prstGeom prst="rect">
            <a:avLst/>
          </a:prstGeom>
        </p:spPr>
      </p:pic>
      <p:pic>
        <p:nvPicPr>
          <p:cNvPr id="15" name="Obrázok 14" descr="Obrázok, na ktorom je exteriér, osoba, nebo, ošatenie&#10;&#10;Automaticky generovaný popis">
            <a:extLst>
              <a:ext uri="{FF2B5EF4-FFF2-40B4-BE49-F238E27FC236}">
                <a16:creationId xmlns:a16="http://schemas.microsoft.com/office/drawing/2014/main" id="{B2B02FF0-D201-0F7F-0BBD-2CA3F7DAB4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0046" y="4428852"/>
            <a:ext cx="3043907" cy="2282931"/>
          </a:xfrm>
          <a:prstGeom prst="rect">
            <a:avLst/>
          </a:prstGeom>
        </p:spPr>
      </p:pic>
      <p:pic>
        <p:nvPicPr>
          <p:cNvPr id="23" name="Obrázok 22" descr="Obrázok, na ktorom je exteriér, nebo, osoba, skupina&#10;&#10;Automaticky generovaný popis">
            <a:extLst>
              <a:ext uri="{FF2B5EF4-FFF2-40B4-BE49-F238E27FC236}">
                <a16:creationId xmlns:a16="http://schemas.microsoft.com/office/drawing/2014/main" id="{660DFA80-A033-6BA8-8D90-0BA41A2974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06" y="1687977"/>
            <a:ext cx="3674994" cy="2357438"/>
          </a:xfrm>
          <a:prstGeom prst="rect">
            <a:avLst/>
          </a:prstGeom>
        </p:spPr>
      </p:pic>
      <p:pic>
        <p:nvPicPr>
          <p:cNvPr id="25" name="Obrázok 24" descr="Obrázok, na ktorom je vnútri, stena, ošatenie, dom&#10;&#10;Automaticky generovaný popis">
            <a:extLst>
              <a:ext uri="{FF2B5EF4-FFF2-40B4-BE49-F238E27FC236}">
                <a16:creationId xmlns:a16="http://schemas.microsoft.com/office/drawing/2014/main" id="{87260AE9-FF97-B4B8-B098-D8A3701A35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28633" y="1818517"/>
            <a:ext cx="2269424" cy="1702068"/>
          </a:xfrm>
          <a:prstGeom prst="rect">
            <a:avLst/>
          </a:prstGeom>
        </p:spPr>
      </p:pic>
      <p:pic>
        <p:nvPicPr>
          <p:cNvPr id="27" name="Obrázok 26" descr="Obrázok, na ktorom je vnútri, ľudská tvár, stena, ošatenie&#10;&#10;Automaticky generovaný popis">
            <a:extLst>
              <a:ext uri="{FF2B5EF4-FFF2-40B4-BE49-F238E27FC236}">
                <a16:creationId xmlns:a16="http://schemas.microsoft.com/office/drawing/2014/main" id="{A64CF6C8-249B-50B0-073B-B4EB8B458A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11367" y="4306255"/>
            <a:ext cx="2734662" cy="2050996"/>
          </a:xfrm>
          <a:prstGeom prst="rect">
            <a:avLst/>
          </a:prstGeom>
        </p:spPr>
      </p:pic>
      <p:pic>
        <p:nvPicPr>
          <p:cNvPr id="29" name="Obrázok 28" descr="Obrázok, na ktorom je osoba, exteriér, úsmev, ošatenie&#10;&#10;Automaticky generovaný popis">
            <a:extLst>
              <a:ext uri="{FF2B5EF4-FFF2-40B4-BE49-F238E27FC236}">
                <a16:creationId xmlns:a16="http://schemas.microsoft.com/office/drawing/2014/main" id="{FB9DB291-349F-DD4D-D037-72434DF7D46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88910" y="1687977"/>
            <a:ext cx="2521991" cy="189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4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56305" y="11179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k-SK" sz="4000" dirty="0"/>
              <a:t/>
            </a:r>
            <a:br>
              <a:rPr lang="sk-SK" sz="4000" dirty="0"/>
            </a:br>
            <a:endParaRPr lang="sk-SK" sz="4000" dirty="0"/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356304" y="146792"/>
            <a:ext cx="6196896" cy="362712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sk-SK" sz="2800" b="1" u="sng" dirty="0">
                <a:solidFill>
                  <a:srgbClr val="A51D6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Mgr. Sylvia Lešková</a:t>
            </a:r>
            <a:endParaRPr lang="sk-SK" sz="2800" dirty="0">
              <a:solidFill>
                <a:srgbClr val="A51D64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sk-SK" sz="2800" dirty="0">
                <a:solidFill>
                  <a:srgbClr val="A51D6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riaditeľka školy</a:t>
            </a:r>
          </a:p>
          <a:p>
            <a:pPr>
              <a:defRPr/>
            </a:pPr>
            <a:r>
              <a:rPr lang="sk-SK" sz="28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Mgr. Lucia </a:t>
            </a:r>
            <a:r>
              <a:rPr lang="sk-SK" sz="2800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Zamišková</a:t>
            </a:r>
            <a:endParaRPr lang="sk-SK" sz="2800" u="sng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sk-SK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zástupkyňa riaditeľa pre primárne vzdelávanie</a:t>
            </a:r>
          </a:p>
          <a:p>
            <a:pPr>
              <a:defRPr/>
            </a:pPr>
            <a:r>
              <a:rPr lang="sk-SK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Mgr. Jana </a:t>
            </a:r>
            <a:r>
              <a:rPr lang="sk-SK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Charvátová</a:t>
            </a:r>
            <a:endParaRPr lang="sk-SK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None/>
              <a:defRPr/>
            </a:pPr>
            <a:r>
              <a:rPr lang="sk-SK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vedúca ŠKD</a:t>
            </a:r>
          </a:p>
          <a:p>
            <a:pPr>
              <a:defRPr/>
            </a:pPr>
            <a:r>
              <a:rPr lang="sk-SK" sz="28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Mgr. Zuzana Horváthová</a:t>
            </a:r>
          </a:p>
          <a:p>
            <a:pPr marL="0" indent="0">
              <a:buNone/>
              <a:defRPr/>
            </a:pPr>
            <a:r>
              <a:rPr lang="sk-SK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zástupkyňa riaditeľa pre nižšie stredné vzdelávanie</a:t>
            </a:r>
          </a:p>
          <a:p>
            <a:pPr eaLnBrk="1" hangingPunct="1">
              <a:buFontTx/>
              <a:buNone/>
              <a:defRPr/>
            </a:pPr>
            <a:endParaRPr lang="sk-SK" b="1" u="sng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sk-SK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sk-SK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sk-SK" dirty="0"/>
          </a:p>
          <a:p>
            <a:pPr eaLnBrk="1" hangingPunct="1">
              <a:defRPr/>
            </a:pPr>
            <a:endParaRPr lang="sk-SK" dirty="0"/>
          </a:p>
        </p:txBody>
      </p:sp>
      <p:pic>
        <p:nvPicPr>
          <p:cNvPr id="10244" name="Picture 4" descr="VITAJTE V ZÁKLADNEJ ŠKOLE KULÍŠKOVA 8, 821 08 BRATISLAVA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7152" y="179214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Multifunkčné ihrisk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6370" y="4206058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ĺžnik 2"/>
          <p:cNvSpPr/>
          <p:nvPr/>
        </p:nvSpPr>
        <p:spPr>
          <a:xfrm>
            <a:off x="141664" y="2711643"/>
            <a:ext cx="900233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sk-SK" sz="2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28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Virtuálna prehliadka školy</a:t>
            </a:r>
          </a:p>
          <a:p>
            <a:pPr algn="ctr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http://www.zskuliskova.sk/fotogalerie-a-videa/interier-a-exterier-skoly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8" name="Picture 4" descr="20230923_0823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04" y="4225109"/>
            <a:ext cx="2552700" cy="255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743" y="4206058"/>
            <a:ext cx="1891484" cy="252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1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9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9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97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97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97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97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972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972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9728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464879-3467-A44A-F07C-B58AF6CF1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613" y="117477"/>
            <a:ext cx="3810000" cy="1208088"/>
          </a:xfrm>
          <a:solidFill>
            <a:srgbClr val="FFC000"/>
          </a:solidFill>
        </p:spPr>
        <p:txBody>
          <a:bodyPr/>
          <a:lstStyle/>
          <a:p>
            <a:r>
              <a:rPr lang="sk-SK" b="1" dirty="0">
                <a:latin typeface="Abadi" panose="020B0604020104020204" pitchFamily="34" charset="0"/>
              </a:rPr>
              <a:t>DIDAKTICKÉ HRY </a:t>
            </a:r>
            <a:r>
              <a:rPr lang="sk-SK" b="1" dirty="0">
                <a:latin typeface="Abadi" panose="020B0604020104020204" pitchFamily="34" charset="0"/>
                <a:sym typeface="Wingdings" panose="05000000000000000000" pitchFamily="2" charset="2"/>
              </a:rPr>
              <a:t></a:t>
            </a:r>
            <a:endParaRPr lang="sk-SK" b="1" dirty="0">
              <a:latin typeface="Abadi" panose="020B0604020104020204" pitchFamily="34" charset="0"/>
            </a:endParaRPr>
          </a:p>
        </p:txBody>
      </p:sp>
      <p:pic>
        <p:nvPicPr>
          <p:cNvPr id="6" name="Obrázok 5" descr="Obrázok, na ktorom je osoba, exteriér, obuv, ošatenie&#10;&#10;Obsah vygenerovaný umelou inteligenciou môže byť nesprávny.">
            <a:extLst>
              <a:ext uri="{FF2B5EF4-FFF2-40B4-BE49-F238E27FC236}">
                <a16:creationId xmlns:a16="http://schemas.microsoft.com/office/drawing/2014/main" id="{AA5D83D2-A58C-9023-4C0E-B53A39457A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4141787"/>
            <a:ext cx="3340100" cy="2505075"/>
          </a:xfrm>
          <a:prstGeom prst="rect">
            <a:avLst/>
          </a:prstGeom>
        </p:spPr>
      </p:pic>
      <p:pic>
        <p:nvPicPr>
          <p:cNvPr id="8" name="Obrázok 7" descr="Obrázok, na ktorom je exteriér, doprava, obuv, ošatenie&#10;&#10;Obsah vygenerovaný umelou inteligenciou môže byť nesprávny.">
            <a:extLst>
              <a:ext uri="{FF2B5EF4-FFF2-40B4-BE49-F238E27FC236}">
                <a16:creationId xmlns:a16="http://schemas.microsoft.com/office/drawing/2014/main" id="{130CA7A8-CFF2-51CD-4F40-FB52D94B6A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773909"/>
            <a:ext cx="2209800" cy="2946400"/>
          </a:xfrm>
          <a:prstGeom prst="rect">
            <a:avLst/>
          </a:prstGeom>
        </p:spPr>
      </p:pic>
      <p:pic>
        <p:nvPicPr>
          <p:cNvPr id="10" name="Obrázok 9" descr="Obrázok, na ktorom je ošatenie, osoba, exteriér, obuv&#10;&#10;Obsah vygenerovaný umelou inteligenciou môže byť nesprávny.">
            <a:extLst>
              <a:ext uri="{FF2B5EF4-FFF2-40B4-BE49-F238E27FC236}">
                <a16:creationId xmlns:a16="http://schemas.microsoft.com/office/drawing/2014/main" id="{8979A3AC-03DF-31A6-A4A6-2248E7A909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29" y="1460505"/>
            <a:ext cx="2546342" cy="2546342"/>
          </a:xfrm>
          <a:prstGeom prst="rect">
            <a:avLst/>
          </a:prstGeom>
        </p:spPr>
      </p:pic>
      <p:pic>
        <p:nvPicPr>
          <p:cNvPr id="12" name="Obrázok 11" descr="Obrázok, na ktorom je ošatenie, osoba, exteriér, ľudská tvár&#10;&#10;Obsah vygenerovaný umelou inteligenciou môže byť nesprávny.">
            <a:extLst>
              <a:ext uri="{FF2B5EF4-FFF2-40B4-BE49-F238E27FC236}">
                <a16:creationId xmlns:a16="http://schemas.microsoft.com/office/drawing/2014/main" id="{08633B54-6A9D-57EE-B195-DAE26B0426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" y="330200"/>
            <a:ext cx="2324100" cy="3098800"/>
          </a:xfrm>
          <a:prstGeom prst="rect">
            <a:avLst/>
          </a:prstGeom>
        </p:spPr>
      </p:pic>
      <p:pic>
        <p:nvPicPr>
          <p:cNvPr id="14" name="Obrázok 13" descr="Obrázok, na ktorom je exteriér, budova, zem, ošatenie&#10;&#10;Obsah vygenerovaný umelou inteligenciou môže byť nesprávny.">
            <a:extLst>
              <a:ext uri="{FF2B5EF4-FFF2-40B4-BE49-F238E27FC236}">
                <a16:creationId xmlns:a16="http://schemas.microsoft.com/office/drawing/2014/main" id="{A30F7FF4-BCBD-F62D-57AD-79BDF7DE48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363" y="4141787"/>
            <a:ext cx="34925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61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2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5EDD7A-5F4F-8780-0E6E-6B3FF165C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1145">
            <a:off x="252339" y="245474"/>
            <a:ext cx="3028950" cy="777874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sk-SK" b="1" dirty="0">
                <a:latin typeface="Abadi" panose="020B0604020104020204" pitchFamily="34" charset="0"/>
              </a:rPr>
              <a:t>KNIŽNÁ BURZA</a:t>
            </a:r>
          </a:p>
        </p:txBody>
      </p:sp>
      <p:pic>
        <p:nvPicPr>
          <p:cNvPr id="5" name="Obrázok 4" descr="Obrázok, na ktorom je ošatenie, osoba, ľudská tvár, úsmev&#10;&#10;Obsah vygenerovaný umelou inteligenciou môže byť nesprávny.">
            <a:extLst>
              <a:ext uri="{FF2B5EF4-FFF2-40B4-BE49-F238E27FC236}">
                <a16:creationId xmlns:a16="http://schemas.microsoft.com/office/drawing/2014/main" id="{3CBFDA02-03A9-8A4F-B9F1-B78EED091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6831">
            <a:off x="420462" y="1335413"/>
            <a:ext cx="2466976" cy="2466976"/>
          </a:xfrm>
          <a:prstGeom prst="rect">
            <a:avLst/>
          </a:prstGeom>
        </p:spPr>
      </p:pic>
      <p:pic>
        <p:nvPicPr>
          <p:cNvPr id="7" name="Obrázok 6" descr="Obrázok, na ktorom je ošatenie, osoba, ľudská tvár, učiaci sa&#10;&#10;Obsah vygenerovaný umelou inteligenciou môže byť nesprávny.">
            <a:extLst>
              <a:ext uri="{FF2B5EF4-FFF2-40B4-BE49-F238E27FC236}">
                <a16:creationId xmlns:a16="http://schemas.microsoft.com/office/drawing/2014/main" id="{4765229D-BE21-FFF4-B023-8AD2578380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0425">
            <a:off x="3553737" y="172940"/>
            <a:ext cx="2412546" cy="2412546"/>
          </a:xfrm>
          <a:prstGeom prst="rect">
            <a:avLst/>
          </a:prstGeom>
        </p:spPr>
      </p:pic>
      <p:pic>
        <p:nvPicPr>
          <p:cNvPr id="9" name="Obrázok 8" descr="Obrázok, na ktorom je ošatenie, ľudská tvár, batoľa, osoba&#10;&#10;Obsah vygenerovaný umelou inteligenciou môže byť nesprávny.">
            <a:extLst>
              <a:ext uri="{FF2B5EF4-FFF2-40B4-BE49-F238E27FC236}">
                <a16:creationId xmlns:a16="http://schemas.microsoft.com/office/drawing/2014/main" id="{5CB72922-3F50-8F49-B484-5D84800670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475">
            <a:off x="6463362" y="3314499"/>
            <a:ext cx="2453165" cy="3270887"/>
          </a:xfrm>
          <a:prstGeom prst="rect">
            <a:avLst/>
          </a:prstGeom>
        </p:spPr>
      </p:pic>
      <p:pic>
        <p:nvPicPr>
          <p:cNvPr id="11" name="Obrázok 10" descr="Obrázok, na ktorom je ošatenie, osoba, vnútri, obuv&#10;&#10;Obsah vygenerovaný umelou inteligenciou môže byť nesprávny.">
            <a:extLst>
              <a:ext uri="{FF2B5EF4-FFF2-40B4-BE49-F238E27FC236}">
                <a16:creationId xmlns:a16="http://schemas.microsoft.com/office/drawing/2014/main" id="{8EC83B19-8A60-3AAC-2816-B942BDAF88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0531">
            <a:off x="6628182" y="187836"/>
            <a:ext cx="2253681" cy="3004907"/>
          </a:xfrm>
          <a:prstGeom prst="rect">
            <a:avLst/>
          </a:prstGeom>
        </p:spPr>
      </p:pic>
      <p:pic>
        <p:nvPicPr>
          <p:cNvPr id="13" name="Obrázok 12" descr="Obrázok, na ktorom je ošatenie, osoba, text, stena&#10;&#10;Obsah vygenerovaný umelou inteligenciou môže byť nesprávny.">
            <a:extLst>
              <a:ext uri="{FF2B5EF4-FFF2-40B4-BE49-F238E27FC236}">
                <a16:creationId xmlns:a16="http://schemas.microsoft.com/office/drawing/2014/main" id="{1EE339E3-DC27-15FB-C59F-7DF443E588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31" y="2874177"/>
            <a:ext cx="2887163" cy="3849550"/>
          </a:xfrm>
          <a:prstGeom prst="rect">
            <a:avLst/>
          </a:prstGeom>
        </p:spPr>
      </p:pic>
      <p:sp>
        <p:nvSpPr>
          <p:cNvPr id="14" name="Obdĺžnik 13">
            <a:extLst>
              <a:ext uri="{FF2B5EF4-FFF2-40B4-BE49-F238E27FC236}">
                <a16:creationId xmlns:a16="http://schemas.microsoft.com/office/drawing/2014/main" id="{BC946CB9-3AB5-F196-6ED3-4612ABD7ACD5}"/>
              </a:ext>
            </a:extLst>
          </p:cNvPr>
          <p:cNvSpPr/>
          <p:nvPr/>
        </p:nvSpPr>
        <p:spPr>
          <a:xfrm rot="20910432">
            <a:off x="92739" y="4770335"/>
            <a:ext cx="2849984" cy="9363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2800" b="1" dirty="0">
                <a:latin typeface="Abadi" panose="020B0604020104020204" pitchFamily="34" charset="0"/>
              </a:rPr>
              <a:t>HERNÉ PRESTÁVKY</a:t>
            </a:r>
          </a:p>
        </p:txBody>
      </p:sp>
    </p:spTree>
    <p:extLst>
      <p:ext uri="{BB962C8B-B14F-4D97-AF65-F5344CB8AC3E}">
        <p14:creationId xmlns:p14="http://schemas.microsoft.com/office/powerpoint/2010/main" val="353259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doors dir="ver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367615" y="786653"/>
            <a:ext cx="6286273" cy="584775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3200" b="1" dirty="0">
                <a:ln w="0"/>
              </a:rPr>
              <a:t>Komunikácia a práca s informáciami</a:t>
            </a:r>
            <a:endParaRPr lang="sk-SK" sz="32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57" y="1442192"/>
            <a:ext cx="2804671" cy="2804671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964" y="1424617"/>
            <a:ext cx="2758800" cy="27588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2560997"/>
            <a:ext cx="2362200" cy="2362200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38608" y="4377154"/>
            <a:ext cx="3219086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 algn="ctr"/>
            <a:r>
              <a:rPr lang="sk-SK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Hľadáme  informácie</a:t>
            </a:r>
          </a:p>
        </p:txBody>
      </p:sp>
      <p:sp>
        <p:nvSpPr>
          <p:cNvPr id="8" name="Obdĺžnik 7"/>
          <p:cNvSpPr/>
          <p:nvPr/>
        </p:nvSpPr>
        <p:spPr>
          <a:xfrm>
            <a:off x="6534263" y="1475677"/>
            <a:ext cx="24384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sk-SK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Pracujeme</a:t>
            </a:r>
          </a:p>
          <a:p>
            <a:pPr lvl="0" algn="ctr"/>
            <a:r>
              <a:rPr lang="sk-SK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v skupinách</a:t>
            </a:r>
          </a:p>
        </p:txBody>
      </p:sp>
      <p:sp>
        <p:nvSpPr>
          <p:cNvPr id="9" name="Obdĺžnik 8"/>
          <p:cNvSpPr/>
          <p:nvPr/>
        </p:nvSpPr>
        <p:spPr>
          <a:xfrm>
            <a:off x="6250486" y="5236170"/>
            <a:ext cx="2724428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sk-SK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Pripravujeme</a:t>
            </a:r>
          </a:p>
          <a:p>
            <a:pPr lvl="0" algn="ctr"/>
            <a:r>
              <a:rPr lang="sk-SK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sa na </a:t>
            </a:r>
          </a:p>
          <a:p>
            <a:pPr lvl="0" algn="ctr"/>
            <a:r>
              <a:rPr lang="sk-SK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vyučovanie</a:t>
            </a: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3964" y="4246863"/>
            <a:ext cx="2571750" cy="2571750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54" y="4930231"/>
            <a:ext cx="1812210" cy="1812210"/>
          </a:xfrm>
          <a:prstGeom prst="rect">
            <a:avLst/>
          </a:prstGeom>
        </p:spPr>
      </p:pic>
      <p:sp>
        <p:nvSpPr>
          <p:cNvPr id="12" name="Obdĺžnik 11"/>
          <p:cNvSpPr/>
          <p:nvPr/>
        </p:nvSpPr>
        <p:spPr>
          <a:xfrm>
            <a:off x="2113817" y="5236171"/>
            <a:ext cx="1294890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sk-SK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Nemocnica </a:t>
            </a:r>
          </a:p>
          <a:p>
            <a:pPr lvl="0" algn="ctr"/>
            <a:r>
              <a:rPr lang="sk-SK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u Medvedíka</a:t>
            </a:r>
          </a:p>
          <a:p>
            <a:pPr lvl="0" algn="ctr"/>
            <a:r>
              <a:rPr lang="sk-SK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projekt</a:t>
            </a:r>
          </a:p>
        </p:txBody>
      </p:sp>
      <p:sp>
        <p:nvSpPr>
          <p:cNvPr id="6" name="Obdĺžnik 5"/>
          <p:cNvSpPr/>
          <p:nvPr/>
        </p:nvSpPr>
        <p:spPr>
          <a:xfrm>
            <a:off x="1257300" y="25578"/>
            <a:ext cx="6629400" cy="70788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algn="ctr"/>
            <a:r>
              <a:rPr lang="sk-SK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Aktivity v školskom klube detí</a:t>
            </a:r>
          </a:p>
        </p:txBody>
      </p:sp>
    </p:spTree>
    <p:extLst>
      <p:ext uri="{BB962C8B-B14F-4D97-AF65-F5344CB8AC3E}">
        <p14:creationId xmlns:p14="http://schemas.microsoft.com/office/powerpoint/2010/main" val="284281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2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152400" y="228600"/>
            <a:ext cx="6019800" cy="1200329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Kuliškáčik</a:t>
            </a:r>
            <a:r>
              <a:rPr lang="sk-SK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číta deťom</a:t>
            </a:r>
          </a:p>
          <a:p>
            <a:pPr algn="ctr"/>
            <a:r>
              <a:rPr lang="sk-SK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Marec mesiac knihy a internetu</a:t>
            </a:r>
            <a:endParaRPr lang="sk-SK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2" descr="http://artk1.zskuliskova.sk/sites/default/files/fotogalerie-skd/kuliskacik-cita-detom/snimka1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78"/>
          <a:stretch>
            <a:fillRect/>
          </a:stretch>
        </p:blipFill>
        <p:spPr bwMode="auto">
          <a:xfrm>
            <a:off x="3429000" y="3048000"/>
            <a:ext cx="3094585" cy="2362200"/>
          </a:xfrm>
          <a:prstGeom prst="rect">
            <a:avLst/>
          </a:prstGeom>
          <a:noFill/>
        </p:spPr>
      </p:pic>
      <p:pic>
        <p:nvPicPr>
          <p:cNvPr id="6" name="Picture 2" descr="http://artk1.zskuliskova.sk/sites/default/files/fotogalerie-skd/kuliskacik-cita-detom/snimka3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391561"/>
            <a:ext cx="3067050" cy="2321011"/>
          </a:xfrm>
          <a:prstGeom prst="rect">
            <a:avLst/>
          </a:prstGeom>
          <a:noFill/>
        </p:spPr>
      </p:pic>
      <p:pic>
        <p:nvPicPr>
          <p:cNvPr id="7" name="Picture 2" descr="F:\DCIM\102MSDCF\DSC0269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5289" y="4495800"/>
            <a:ext cx="3150092" cy="2362200"/>
          </a:xfrm>
          <a:prstGeom prst="rect">
            <a:avLst/>
          </a:prstGeom>
          <a:noFill/>
        </p:spPr>
      </p:pic>
      <p:sp>
        <p:nvSpPr>
          <p:cNvPr id="8" name="Obdĺžnik 7"/>
          <p:cNvSpPr/>
          <p:nvPr/>
        </p:nvSpPr>
        <p:spPr>
          <a:xfrm>
            <a:off x="3286835" y="1947631"/>
            <a:ext cx="2341730" cy="83099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Pozývame hostí,</a:t>
            </a:r>
          </a:p>
          <a:p>
            <a:pPr algn="ctr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aby čítali deťom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6604637" y="2817167"/>
            <a:ext cx="2406173" cy="461665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Čitateľská dielňa</a:t>
            </a:r>
          </a:p>
        </p:txBody>
      </p:sp>
      <p:sp>
        <p:nvSpPr>
          <p:cNvPr id="10" name="Obdĺžnik 9"/>
          <p:cNvSpPr/>
          <p:nvPr/>
        </p:nvSpPr>
        <p:spPr>
          <a:xfrm>
            <a:off x="6544029" y="3617707"/>
            <a:ext cx="2574680" cy="461665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Deti, čítajú deťom</a:t>
            </a:r>
          </a:p>
        </p:txBody>
      </p:sp>
      <p:sp>
        <p:nvSpPr>
          <p:cNvPr id="11" name="Obdĺžnik 10"/>
          <p:cNvSpPr/>
          <p:nvPr/>
        </p:nvSpPr>
        <p:spPr>
          <a:xfrm>
            <a:off x="3611293" y="5480648"/>
            <a:ext cx="1612152" cy="120032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Čítame</a:t>
            </a:r>
          </a:p>
          <a:p>
            <a:pPr algn="ctr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 žiackej</a:t>
            </a:r>
          </a:p>
          <a:p>
            <a:pPr algn="ctr"/>
            <a:r>
              <a:rPr lang="sk-SK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knižnici</a:t>
            </a:r>
          </a:p>
        </p:txBody>
      </p:sp>
      <p:sp>
        <p:nvSpPr>
          <p:cNvPr id="12" name="Obdĺžnik 11"/>
          <p:cNvSpPr/>
          <p:nvPr/>
        </p:nvSpPr>
        <p:spPr>
          <a:xfrm>
            <a:off x="6808243" y="4391561"/>
            <a:ext cx="1957138" cy="461665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Dramatizácia</a:t>
            </a:r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595" y="59822"/>
            <a:ext cx="2571750" cy="2571750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50" y="1516431"/>
            <a:ext cx="2495550" cy="251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1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228600" y="263348"/>
            <a:ext cx="5596725" cy="707886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FINANČNÁ GRAMOTNOSŤ</a:t>
            </a:r>
          </a:p>
        </p:txBody>
      </p:sp>
      <p:pic>
        <p:nvPicPr>
          <p:cNvPr id="3076" name="Picture 4" descr="20221128_1314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806" y="1124366"/>
            <a:ext cx="2734994" cy="273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173727"/>
            <a:ext cx="2685634" cy="2685634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28" y="4114800"/>
            <a:ext cx="2571750" cy="2571750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6169732" y="4052600"/>
            <a:ext cx="2898068" cy="267765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sk-SK" sz="2800" b="1" dirty="0">
                <a:ln w="0"/>
                <a:solidFill>
                  <a:prstClr val="black"/>
                </a:solidFill>
              </a:rPr>
              <a:t>Malý </a:t>
            </a:r>
          </a:p>
          <a:p>
            <a:pPr lvl="0" algn="ctr"/>
            <a:r>
              <a:rPr lang="sk-SK" sz="2800" b="1" dirty="0" err="1">
                <a:ln w="0"/>
                <a:solidFill>
                  <a:prstClr val="black"/>
                </a:solidFill>
              </a:rPr>
              <a:t>kuchárik</a:t>
            </a:r>
            <a:endParaRPr lang="sk-SK" sz="2800" b="1" dirty="0">
              <a:ln w="0"/>
              <a:solidFill>
                <a:prstClr val="black"/>
              </a:solidFill>
            </a:endParaRPr>
          </a:p>
          <a:p>
            <a:pPr lvl="0" algn="ctr"/>
            <a:r>
              <a:rPr lang="sk-SK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Záujmový </a:t>
            </a:r>
          </a:p>
          <a:p>
            <a:pPr lvl="0" algn="ctr"/>
            <a:r>
              <a:rPr lang="sk-SK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krúžok</a:t>
            </a:r>
          </a:p>
          <a:p>
            <a:pPr lvl="0" algn="ctr"/>
            <a:r>
              <a:rPr lang="sk-SK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Vážime, meriame, pečieme</a:t>
            </a: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4061854"/>
            <a:ext cx="2571750" cy="2571750"/>
          </a:xfrm>
          <a:prstGeom prst="rect">
            <a:avLst/>
          </a:prstGeom>
        </p:spPr>
      </p:pic>
      <p:pic>
        <p:nvPicPr>
          <p:cNvPr id="1026" name="Picture 2" descr="20240223_133118-(1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1173727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ĺžnik 1"/>
          <p:cNvSpPr/>
          <p:nvPr/>
        </p:nvSpPr>
        <p:spPr>
          <a:xfrm>
            <a:off x="6465969" y="343385"/>
            <a:ext cx="2136611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Burza hračiek</a:t>
            </a:r>
          </a:p>
        </p:txBody>
      </p:sp>
    </p:spTree>
    <p:extLst>
      <p:ext uri="{BB962C8B-B14F-4D97-AF65-F5344CB8AC3E}">
        <p14:creationId xmlns:p14="http://schemas.microsoft.com/office/powerpoint/2010/main" val="62543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000"/>
                            </p:stCondLst>
                            <p:childTnLst>
                              <p:par>
                                <p:cTn id="5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542778" y="241073"/>
            <a:ext cx="3577325" cy="707886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Kultúra a </a:t>
            </a:r>
            <a:r>
              <a:rPr lang="sk-SK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umenie</a:t>
            </a:r>
          </a:p>
        </p:txBody>
      </p:sp>
      <p:sp>
        <p:nvSpPr>
          <p:cNvPr id="5" name="Obdĺžnik 4"/>
          <p:cNvSpPr/>
          <p:nvPr/>
        </p:nvSpPr>
        <p:spPr>
          <a:xfrm>
            <a:off x="3984515" y="2646071"/>
            <a:ext cx="2076594" cy="461665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Vianočný bazár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8" y="3925907"/>
            <a:ext cx="2895600" cy="2895600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2882199" y="3247310"/>
            <a:ext cx="1964512" cy="83099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Veľkonočné</a:t>
            </a:r>
          </a:p>
          <a:p>
            <a:pPr algn="ctr"/>
            <a:r>
              <a:rPr lang="sk-SK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tvorivé dielne</a:t>
            </a: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417" y="176175"/>
            <a:ext cx="2415034" cy="2415034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95"/>
          <a:stretch/>
        </p:blipFill>
        <p:spPr>
          <a:xfrm>
            <a:off x="3276600" y="4154507"/>
            <a:ext cx="2835660" cy="2590800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6271694" y="5715000"/>
            <a:ext cx="1707262" cy="83099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Zdobenie </a:t>
            </a:r>
          </a:p>
          <a:p>
            <a:pPr algn="ctr"/>
            <a:r>
              <a:rPr lang="sk-SK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medovníkov</a:t>
            </a:r>
          </a:p>
        </p:txBody>
      </p:sp>
      <p:sp>
        <p:nvSpPr>
          <p:cNvPr id="10" name="Obdĺžnik 9"/>
          <p:cNvSpPr/>
          <p:nvPr/>
        </p:nvSpPr>
        <p:spPr>
          <a:xfrm>
            <a:off x="2438400" y="1080131"/>
            <a:ext cx="2742775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sk-SK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Organizujeme</a:t>
            </a:r>
          </a:p>
          <a:p>
            <a:pPr lvl="0" algn="ctr"/>
            <a:r>
              <a:rPr lang="sk-SK" sz="2400" b="1" dirty="0">
                <a:ln w="0"/>
                <a:solidFill>
                  <a:prstClr val="black"/>
                </a:solidFill>
              </a:rPr>
              <a:t>charitatívne podujatia</a:t>
            </a:r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134395"/>
            <a:ext cx="2571750" cy="2571750"/>
          </a:xfrm>
          <a:prstGeom prst="rect">
            <a:avLst/>
          </a:prstGeom>
        </p:spPr>
      </p:pic>
      <p:sp>
        <p:nvSpPr>
          <p:cNvPr id="12" name="Obdĺžnik 11"/>
          <p:cNvSpPr/>
          <p:nvPr/>
        </p:nvSpPr>
        <p:spPr>
          <a:xfrm>
            <a:off x="6827423" y="1362650"/>
            <a:ext cx="2210599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sk-SK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Pripravujeme</a:t>
            </a:r>
          </a:p>
          <a:p>
            <a:pPr lvl="0" algn="ctr"/>
            <a:r>
              <a:rPr lang="sk-SK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kultúrny program pre seniorov</a:t>
            </a:r>
          </a:p>
        </p:txBody>
      </p:sp>
      <p:pic>
        <p:nvPicPr>
          <p:cNvPr id="15" name="Obrázok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1694" y="3211512"/>
            <a:ext cx="2766328" cy="2139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5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9" grpId="0" animBg="1"/>
      <p:bldP spid="10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000314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46" y="1091371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0000314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0993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20241218_1443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86200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g_709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429" y="4167664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ĺžnik 1"/>
          <p:cNvSpPr/>
          <p:nvPr/>
        </p:nvSpPr>
        <p:spPr>
          <a:xfrm>
            <a:off x="457200" y="160408"/>
            <a:ext cx="3736023" cy="707886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Kultúra a umenie</a:t>
            </a:r>
            <a:endParaRPr lang="sk-SK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3801557" y="1091371"/>
            <a:ext cx="1392882" cy="83099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Zimná </a:t>
            </a:r>
          </a:p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akadémia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3207528" y="2377246"/>
            <a:ext cx="3190489" cy="1200329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Hovoria o nás</a:t>
            </a:r>
          </a:p>
          <a:p>
            <a:pPr algn="ctr"/>
            <a:r>
              <a:rPr lang="sk-SK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pravidelne</a:t>
            </a:r>
            <a:endParaRPr lang="sk-SK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Aj v Ružinovskej televízii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6553149" y="3382833"/>
            <a:ext cx="2396490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sk-SK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Slávnosť svetielok</a:t>
            </a:r>
            <a:endParaRPr lang="sk-SK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60" name="Picture 12" descr="img_88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528" y="4177042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ĺžnik 7"/>
          <p:cNvSpPr/>
          <p:nvPr/>
        </p:nvSpPr>
        <p:spPr>
          <a:xfrm>
            <a:off x="3645264" y="3687953"/>
            <a:ext cx="1452642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CLIL v ŠKD</a:t>
            </a:r>
            <a:endParaRPr lang="sk-SK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283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187249" y="128058"/>
            <a:ext cx="4277838" cy="1323439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ZDRAVIE a </a:t>
            </a:r>
          </a:p>
          <a:p>
            <a:pPr algn="ctr"/>
            <a:r>
              <a:rPr lang="sk-SK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subjektívna pohoda</a:t>
            </a:r>
          </a:p>
        </p:txBody>
      </p:sp>
      <p:pic>
        <p:nvPicPr>
          <p:cNvPr id="7" name="Picture 2" descr="DSC0022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75124"/>
            <a:ext cx="254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ĺžnik 9"/>
          <p:cNvSpPr/>
          <p:nvPr/>
        </p:nvSpPr>
        <p:spPr>
          <a:xfrm>
            <a:off x="4552975" y="1152920"/>
            <a:ext cx="1146468" cy="461665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Kinball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749710" y="1580166"/>
            <a:ext cx="1576458" cy="461665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Kuliškiáda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4555614" y="77486"/>
            <a:ext cx="1941685" cy="83099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Hry </a:t>
            </a:r>
          </a:p>
          <a:p>
            <a:pPr algn="ctr"/>
            <a:r>
              <a:rPr lang="sk-SK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 spoluprácu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739" y="1625142"/>
            <a:ext cx="2571750" cy="257175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4"/>
          <a:srcRect l="1" r="4989" b="30389"/>
          <a:stretch/>
        </p:blipFill>
        <p:spPr>
          <a:xfrm>
            <a:off x="408234" y="4853505"/>
            <a:ext cx="2259409" cy="1655360"/>
          </a:xfrm>
          <a:prstGeom prst="rect">
            <a:avLst/>
          </a:prstGeom>
        </p:spPr>
      </p:pic>
      <p:pic>
        <p:nvPicPr>
          <p:cNvPr id="2050" name="Picture 2" descr="20240212_133500-(2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4510" y="4268542"/>
            <a:ext cx="2436930" cy="243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ĺžnik 5"/>
          <p:cNvSpPr/>
          <p:nvPr/>
        </p:nvSpPr>
        <p:spPr>
          <a:xfrm>
            <a:off x="1627036" y="6167013"/>
            <a:ext cx="1911485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Kurz lezenia</a:t>
            </a:r>
          </a:p>
        </p:txBody>
      </p:sp>
      <p:pic>
        <p:nvPicPr>
          <p:cNvPr id="2052" name="Picture 4" descr="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4292712"/>
            <a:ext cx="2388589" cy="238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ĺžnik 13"/>
          <p:cNvSpPr/>
          <p:nvPr/>
        </p:nvSpPr>
        <p:spPr>
          <a:xfrm>
            <a:off x="5257800" y="6209080"/>
            <a:ext cx="2756459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Kurz korčuľovania</a:t>
            </a:r>
          </a:p>
        </p:txBody>
      </p:sp>
      <p:pic>
        <p:nvPicPr>
          <p:cNvPr id="3074" name="Picture 2" descr="463181089_455073254277546_2956783355590747586_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99" y="2158777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467681802_568638869085640_3561202780432675740_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22167"/>
          <a:stretch/>
        </p:blipFill>
        <p:spPr bwMode="auto">
          <a:xfrm>
            <a:off x="6122191" y="2092930"/>
            <a:ext cx="2556369" cy="200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6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opravacik obrazok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230459"/>
            <a:ext cx="3816485" cy="1676400"/>
          </a:xfrm>
          <a:prstGeom prst="rect">
            <a:avLst/>
          </a:prstGeom>
          <a:noFill/>
        </p:spPr>
      </p:pic>
      <p:sp>
        <p:nvSpPr>
          <p:cNvPr id="5126" name="WordArt 6"/>
          <p:cNvSpPr>
            <a:spLocks noChangeArrowheads="1" noChangeShapeType="1" noTextEdit="1"/>
          </p:cNvSpPr>
          <p:nvPr/>
        </p:nvSpPr>
        <p:spPr bwMode="auto">
          <a:xfrm>
            <a:off x="3657600" y="5943600"/>
            <a:ext cx="46005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sk-SK" sz="3600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  <p:pic>
        <p:nvPicPr>
          <p:cNvPr id="7" name="Picture 2" descr="DSC0079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956" y="2057400"/>
            <a:ext cx="335357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bdĺžnik 1"/>
          <p:cNvSpPr/>
          <p:nvPr/>
        </p:nvSpPr>
        <p:spPr>
          <a:xfrm>
            <a:off x="3962400" y="236035"/>
            <a:ext cx="3024098" cy="52322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Dopravná výchova</a:t>
            </a:r>
          </a:p>
        </p:txBody>
      </p:sp>
      <p:pic>
        <p:nvPicPr>
          <p:cNvPr id="8" name="Picture 2" descr="06 Nová AS na Bottovej ulici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572000"/>
            <a:ext cx="2686667" cy="2015000"/>
          </a:xfrm>
          <a:prstGeom prst="rect">
            <a:avLst/>
          </a:prstGeom>
          <a:noFill/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4051" y="1472354"/>
            <a:ext cx="2979492" cy="2234619"/>
          </a:xfrm>
          <a:prstGeom prst="rect">
            <a:avLst/>
          </a:prstGeom>
        </p:spPr>
      </p:pic>
      <p:pic>
        <p:nvPicPr>
          <p:cNvPr id="10" name="Picture 2" descr="http://artk1.zskuliskova.sk/sites/default/files/fotogalerie-skd/dopravacik-1512019/snimka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0091" y="3631247"/>
            <a:ext cx="3409879" cy="196215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3513315" y="2227652"/>
            <a:ext cx="1977849" cy="1200329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Vychádzka </a:t>
            </a:r>
          </a:p>
          <a:p>
            <a:pPr algn="ctr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 cyklistický</a:t>
            </a:r>
          </a:p>
          <a:p>
            <a:pPr algn="ctr"/>
            <a:r>
              <a:rPr lang="sk-SK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chodník</a:t>
            </a:r>
          </a:p>
        </p:txBody>
      </p:sp>
      <p:sp>
        <p:nvSpPr>
          <p:cNvPr id="4" name="Obdĺžnik 3"/>
          <p:cNvSpPr/>
          <p:nvPr/>
        </p:nvSpPr>
        <p:spPr>
          <a:xfrm>
            <a:off x="1793876" y="5553284"/>
            <a:ext cx="2124364" cy="1200329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Vychádzka</a:t>
            </a:r>
          </a:p>
          <a:p>
            <a:pPr algn="ctr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 autobusovú</a:t>
            </a:r>
          </a:p>
          <a:p>
            <a:pPr algn="ctr"/>
            <a:r>
              <a:rPr lang="sk-SK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stanicu</a:t>
            </a:r>
          </a:p>
        </p:txBody>
      </p:sp>
      <p:sp>
        <p:nvSpPr>
          <p:cNvPr id="5" name="Obdĺžnik 4"/>
          <p:cNvSpPr/>
          <p:nvPr/>
        </p:nvSpPr>
        <p:spPr>
          <a:xfrm>
            <a:off x="6037148" y="884972"/>
            <a:ext cx="2511265" cy="461665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</a:t>
            </a:r>
            <a:r>
              <a:rPr lang="sk-SK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priestoroch školy</a:t>
            </a:r>
          </a:p>
        </p:txBody>
      </p:sp>
      <p:sp>
        <p:nvSpPr>
          <p:cNvPr id="6" name="Obdĺžnik 5"/>
          <p:cNvSpPr/>
          <p:nvPr/>
        </p:nvSpPr>
        <p:spPr>
          <a:xfrm>
            <a:off x="4230317" y="5343435"/>
            <a:ext cx="1629806" cy="1200329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Učíme sa</a:t>
            </a:r>
          </a:p>
          <a:p>
            <a:pPr algn="ctr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poskytovať</a:t>
            </a:r>
          </a:p>
          <a:p>
            <a:pPr algn="ctr"/>
            <a:r>
              <a:rPr lang="sk-SK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1.pomoc</a:t>
            </a:r>
          </a:p>
        </p:txBody>
      </p:sp>
      <p:pic>
        <p:nvPicPr>
          <p:cNvPr id="13" name="Obrázok 12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172200" y="4185440"/>
            <a:ext cx="2765700" cy="2401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000"/>
                            </p:stCondLst>
                            <p:childTnLst>
                              <p:par>
                                <p:cTn id="5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2173532" y="220736"/>
            <a:ext cx="5034776" cy="707886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Sebarozvoj</a:t>
            </a:r>
            <a:r>
              <a:rPr lang="sk-SK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 svet práce</a:t>
            </a:r>
          </a:p>
        </p:txBody>
      </p:sp>
      <p:sp>
        <p:nvSpPr>
          <p:cNvPr id="13" name="Obdĺžnik 12"/>
          <p:cNvSpPr/>
          <p:nvPr/>
        </p:nvSpPr>
        <p:spPr>
          <a:xfrm>
            <a:off x="84206" y="3704063"/>
            <a:ext cx="3995389" cy="461665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Hľadanie veľkonočných vajíčok</a:t>
            </a:r>
          </a:p>
        </p:txBody>
      </p:sp>
      <p:pic>
        <p:nvPicPr>
          <p:cNvPr id="6148" name="Picture 4" descr="20220118_1413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043572"/>
            <a:ext cx="3193161" cy="319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ĺžnik 13"/>
          <p:cNvSpPr/>
          <p:nvPr/>
        </p:nvSpPr>
        <p:spPr>
          <a:xfrm>
            <a:off x="6449126" y="3509412"/>
            <a:ext cx="1518364" cy="461665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Upcyklácia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150" name="Picture 6" descr="20220216_1355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9417" y="1280247"/>
            <a:ext cx="2254955" cy="225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89" y="1044744"/>
            <a:ext cx="2571750" cy="2571750"/>
          </a:xfrm>
          <a:prstGeom prst="rect">
            <a:avLst/>
          </a:prstGeom>
        </p:spPr>
      </p:pic>
      <p:pic>
        <p:nvPicPr>
          <p:cNvPr id="1026" name="Picture 2" descr="20240403_1343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40402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0240403_14074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93" y="4240401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img_33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171" y="4130823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9C5FE0-34F8-DB25-2787-C8B426BD1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0" y="54143"/>
            <a:ext cx="5886100" cy="79915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sk-SK" b="1" dirty="0">
                <a:latin typeface="Abadi" panose="020B0604020104020204" pitchFamily="34" charset="0"/>
              </a:rPr>
              <a:t>ZREKONŠTRUOVANÉ PRIESTORY</a:t>
            </a:r>
          </a:p>
        </p:txBody>
      </p:sp>
      <p:pic>
        <p:nvPicPr>
          <p:cNvPr id="7" name="Obrázok 6" descr="Obrázok, na ktorom je nábytok, vnútri, stolička, stena&#10;&#10;Obsah vygenerovaný umelou inteligenciou môže byť nesprávny.">
            <a:extLst>
              <a:ext uri="{FF2B5EF4-FFF2-40B4-BE49-F238E27FC236}">
                <a16:creationId xmlns:a16="http://schemas.microsoft.com/office/drawing/2014/main" id="{53A4C4BB-48B0-3E06-7E6F-05AC5F0FB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29" y="1001976"/>
            <a:ext cx="2124424" cy="2832565"/>
          </a:xfrm>
          <a:prstGeom prst="rect">
            <a:avLst/>
          </a:prstGeom>
        </p:spPr>
      </p:pic>
      <p:pic>
        <p:nvPicPr>
          <p:cNvPr id="9" name="Obrázok 8" descr="Obrázok, na ktorom je nábytok, vnútri, interiérový dizajn, stena&#10;&#10;Obsah vygenerovaný umelou inteligenciou môže byť nesprávny.">
            <a:extLst>
              <a:ext uri="{FF2B5EF4-FFF2-40B4-BE49-F238E27FC236}">
                <a16:creationId xmlns:a16="http://schemas.microsoft.com/office/drawing/2014/main" id="{ECA9CAC8-F101-CDF4-7841-B8B18E90A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193" y="853293"/>
            <a:ext cx="2571750" cy="2832565"/>
          </a:xfrm>
          <a:prstGeom prst="rect">
            <a:avLst/>
          </a:prstGeom>
        </p:spPr>
      </p:pic>
      <p:pic>
        <p:nvPicPr>
          <p:cNvPr id="11" name="Obrázok 10" descr="Obrázok, na ktorom je vnútri, podlaha, stena, strop&#10;&#10;Obsah vygenerovaný umelou inteligenciou môže byť nesprávny.">
            <a:extLst>
              <a:ext uri="{FF2B5EF4-FFF2-40B4-BE49-F238E27FC236}">
                <a16:creationId xmlns:a16="http://schemas.microsoft.com/office/drawing/2014/main" id="{B920EEE3-CC36-19C7-053A-50BAC80C49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29" y="4209246"/>
            <a:ext cx="1885951" cy="2514601"/>
          </a:xfrm>
          <a:prstGeom prst="rect">
            <a:avLst/>
          </a:prstGeom>
        </p:spPr>
      </p:pic>
      <p:pic>
        <p:nvPicPr>
          <p:cNvPr id="13" name="Obrázok 12" descr="Obrázok, na ktorom je vnútri, nábytok, gauč, stena&#10;&#10;Obsah vygenerovaný umelou inteligenciou môže byť nesprávny.">
            <a:extLst>
              <a:ext uri="{FF2B5EF4-FFF2-40B4-BE49-F238E27FC236}">
                <a16:creationId xmlns:a16="http://schemas.microsoft.com/office/drawing/2014/main" id="{6CD791B4-A2D9-7D23-52DF-7359DFF525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382" y="3733800"/>
            <a:ext cx="2726415" cy="2978616"/>
          </a:xfrm>
          <a:prstGeom prst="rect">
            <a:avLst/>
          </a:prstGeom>
        </p:spPr>
      </p:pic>
      <p:pic>
        <p:nvPicPr>
          <p:cNvPr id="15" name="Obrázok 14" descr="Obrázok, na ktorom je text, vnútri, stena, kresba&#10;&#10;Obsah vygenerovaný umelou inteligenciou môže byť nesprávny.">
            <a:extLst>
              <a:ext uri="{FF2B5EF4-FFF2-40B4-BE49-F238E27FC236}">
                <a16:creationId xmlns:a16="http://schemas.microsoft.com/office/drawing/2014/main" id="{66A8BA39-7DD8-7CE3-0A1D-95C6D9533F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77" y="4351163"/>
            <a:ext cx="1745223" cy="2326963"/>
          </a:xfrm>
          <a:prstGeom prst="rect">
            <a:avLst/>
          </a:prstGeom>
        </p:spPr>
      </p:pic>
      <p:pic>
        <p:nvPicPr>
          <p:cNvPr id="21" name="Obrázok 20" descr="Obrázok, na ktorom je vnútri, stolička, nábytok, stena&#10;&#10;Obsah vygenerovaný umelou inteligenciou môže byť nesprávny.">
            <a:extLst>
              <a:ext uri="{FF2B5EF4-FFF2-40B4-BE49-F238E27FC236}">
                <a16:creationId xmlns:a16="http://schemas.microsoft.com/office/drawing/2014/main" id="{525B7ABD-6705-EC77-3B03-8DA43F96F3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271" y="1630134"/>
            <a:ext cx="1885951" cy="2514601"/>
          </a:xfrm>
          <a:prstGeom prst="rect">
            <a:avLst/>
          </a:prstGeom>
        </p:spPr>
      </p:pic>
      <p:pic>
        <p:nvPicPr>
          <p:cNvPr id="23" name="Obrázok 22" descr="Obrázok, na ktorom je strop, vnútri, modrá, budova&#10;&#10;Obsah vygenerovaný umelou inteligenciou môže byť nesprávny.">
            <a:extLst>
              <a:ext uri="{FF2B5EF4-FFF2-40B4-BE49-F238E27FC236}">
                <a16:creationId xmlns:a16="http://schemas.microsoft.com/office/drawing/2014/main" id="{705DD445-1BAB-6DBC-2F44-790F0C3223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267199" y="4197816"/>
            <a:ext cx="1885950" cy="2514600"/>
          </a:xfrm>
          <a:prstGeom prst="rect">
            <a:avLst/>
          </a:prstGeom>
        </p:spPr>
      </p:pic>
      <p:sp>
        <p:nvSpPr>
          <p:cNvPr id="24" name="Obdĺžnik 23">
            <a:extLst>
              <a:ext uri="{FF2B5EF4-FFF2-40B4-BE49-F238E27FC236}">
                <a16:creationId xmlns:a16="http://schemas.microsoft.com/office/drawing/2014/main" id="{E33BA604-F719-B657-9956-B27C5DF6278B}"/>
              </a:ext>
            </a:extLst>
          </p:cNvPr>
          <p:cNvSpPr/>
          <p:nvPr/>
        </p:nvSpPr>
        <p:spPr>
          <a:xfrm>
            <a:off x="2538155" y="976061"/>
            <a:ext cx="2967089" cy="49269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>
                <a:solidFill>
                  <a:schemeClr val="tx1"/>
                </a:solidFill>
                <a:latin typeface="Abadi" panose="020B0604020104020204" pitchFamily="34" charset="0"/>
              </a:rPr>
              <a:t>JEDÁLEŇ</a:t>
            </a:r>
          </a:p>
        </p:txBody>
      </p:sp>
      <p:sp>
        <p:nvSpPr>
          <p:cNvPr id="25" name="Obdĺžnik 24">
            <a:extLst>
              <a:ext uri="{FF2B5EF4-FFF2-40B4-BE49-F238E27FC236}">
                <a16:creationId xmlns:a16="http://schemas.microsoft.com/office/drawing/2014/main" id="{16B0332F-C40D-AE5F-2FC1-D4A79A1F2746}"/>
              </a:ext>
            </a:extLst>
          </p:cNvPr>
          <p:cNvSpPr/>
          <p:nvPr/>
        </p:nvSpPr>
        <p:spPr>
          <a:xfrm>
            <a:off x="6321382" y="125837"/>
            <a:ext cx="2726415" cy="72745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>
                <a:solidFill>
                  <a:schemeClr val="tx1"/>
                </a:solidFill>
                <a:latin typeface="Abadi" panose="020B0604020104020204" pitchFamily="34" charset="0"/>
              </a:rPr>
              <a:t>SPOLOČENSKÁ MIESTNOSŤ</a:t>
            </a:r>
          </a:p>
        </p:txBody>
      </p:sp>
      <p:sp>
        <p:nvSpPr>
          <p:cNvPr id="26" name="Obdĺžnik 25">
            <a:extLst>
              <a:ext uri="{FF2B5EF4-FFF2-40B4-BE49-F238E27FC236}">
                <a16:creationId xmlns:a16="http://schemas.microsoft.com/office/drawing/2014/main" id="{9E81F847-D402-9EE2-80E3-8A5AEA51372B}"/>
              </a:ext>
            </a:extLst>
          </p:cNvPr>
          <p:cNvSpPr/>
          <p:nvPr/>
        </p:nvSpPr>
        <p:spPr>
          <a:xfrm>
            <a:off x="4502696" y="2667000"/>
            <a:ext cx="1504949" cy="10668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b="1" dirty="0">
                <a:solidFill>
                  <a:schemeClr val="tx1"/>
                </a:solidFill>
                <a:latin typeface="Abadi" panose="020B0604020104020204" pitchFamily="34" charset="0"/>
              </a:rPr>
              <a:t>ATA</a:t>
            </a:r>
          </a:p>
        </p:txBody>
      </p:sp>
    </p:spTree>
    <p:extLst>
      <p:ext uri="{BB962C8B-B14F-4D97-AF65-F5344CB8AC3E}">
        <p14:creationId xmlns:p14="http://schemas.microsoft.com/office/powerpoint/2010/main" val="398213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14:ferris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5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50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25" grpId="0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lenovo_ntb\Documents\búdka\DSC0223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291" y="1035013"/>
            <a:ext cx="2590800" cy="1942797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656946" y="192313"/>
            <a:ext cx="4476290" cy="707886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Spoločnosť a príroda</a:t>
            </a:r>
          </a:p>
        </p:txBody>
      </p:sp>
      <p:pic>
        <p:nvPicPr>
          <p:cNvPr id="4" name="Picture 2" descr="D:\lenovo_ntb\Documents\Downloads\IMG-089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291" y="3191035"/>
            <a:ext cx="2362200" cy="1850390"/>
          </a:xfrm>
          <a:prstGeom prst="rect">
            <a:avLst/>
          </a:prstGeom>
          <a:noFill/>
        </p:spPr>
      </p:pic>
      <p:sp>
        <p:nvSpPr>
          <p:cNvPr id="2" name="Obdĺžnik 1"/>
          <p:cNvSpPr/>
          <p:nvPr/>
        </p:nvSpPr>
        <p:spPr>
          <a:xfrm>
            <a:off x="371198" y="5249402"/>
            <a:ext cx="2295293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Starostlivosť  </a:t>
            </a:r>
          </a:p>
          <a:p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 pozorovanie</a:t>
            </a:r>
          </a:p>
          <a:p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hmyzu</a:t>
            </a:r>
          </a:p>
        </p:txBody>
      </p:sp>
      <p:pic>
        <p:nvPicPr>
          <p:cNvPr id="6" name="Picture 2" descr="D:\lenovo_ntb\Documents\Downloads\Deti triedia papier a plast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0285" y="2581219"/>
            <a:ext cx="2590800" cy="1457325"/>
          </a:xfrm>
          <a:prstGeom prst="rect">
            <a:avLst/>
          </a:prstGeom>
          <a:noFill/>
        </p:spPr>
      </p:pic>
      <p:sp>
        <p:nvSpPr>
          <p:cNvPr id="5" name="Obdĺžnik 4"/>
          <p:cNvSpPr/>
          <p:nvPr/>
        </p:nvSpPr>
        <p:spPr>
          <a:xfrm>
            <a:off x="5495855" y="422089"/>
            <a:ext cx="2993705" cy="83099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Triedime</a:t>
            </a:r>
          </a:p>
          <a:p>
            <a:pPr algn="ctr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odpad, kompostujeme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2" descr="D:\lenovo_ntb\Documents\Downloads\Triedenie vyseparovaného odpadu do kontajnetov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564630"/>
            <a:ext cx="3258418" cy="1832860"/>
          </a:xfrm>
          <a:prstGeom prst="rect">
            <a:avLst/>
          </a:prstGeom>
          <a:noFill/>
        </p:spPr>
      </p:pic>
      <p:sp>
        <p:nvSpPr>
          <p:cNvPr id="7" name="Obdĺžnik 6"/>
          <p:cNvSpPr/>
          <p:nvPr/>
        </p:nvSpPr>
        <p:spPr>
          <a:xfrm>
            <a:off x="7239000" y="4889555"/>
            <a:ext cx="1529842" cy="156966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Výchova</a:t>
            </a:r>
          </a:p>
          <a:p>
            <a:pPr algn="ctr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 ochrane</a:t>
            </a:r>
          </a:p>
          <a:p>
            <a:pPr algn="ctr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ž</a:t>
            </a:r>
            <a:r>
              <a:rPr lang="sk-SK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ivotného</a:t>
            </a:r>
          </a:p>
          <a:p>
            <a:pPr algn="ctr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prostredia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3009391" y="1060166"/>
            <a:ext cx="1334020" cy="1200329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Kŕmenie</a:t>
            </a:r>
          </a:p>
          <a:p>
            <a:pPr algn="ctr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vtákov</a:t>
            </a:r>
          </a:p>
          <a:p>
            <a:pPr algn="ctr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</a:t>
            </a:r>
            <a:r>
              <a:rPr lang="sk-SK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zime</a:t>
            </a:r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6279" y="1477127"/>
            <a:ext cx="2571750" cy="2571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000"/>
                            </p:stCondLst>
                            <p:childTnLst>
                              <p:par>
                                <p:cTn id="4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9000"/>
                            </p:stCondLst>
                            <p:childTnLst>
                              <p:par>
                                <p:cTn id="54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" grpId="0" animBg="1"/>
      <p:bldP spid="5" grpId="0" animBg="1"/>
      <p:bldP spid="7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45" y="2850496"/>
            <a:ext cx="3048000" cy="2286000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3051965" y="2534653"/>
            <a:ext cx="2412003" cy="46166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Mobilné záhradky</a:t>
            </a:r>
          </a:p>
        </p:txBody>
      </p:sp>
      <p:sp>
        <p:nvSpPr>
          <p:cNvPr id="9" name="Obdĺžnik 8"/>
          <p:cNvSpPr/>
          <p:nvPr/>
        </p:nvSpPr>
        <p:spPr>
          <a:xfrm>
            <a:off x="196745" y="5246359"/>
            <a:ext cx="2875915" cy="83099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Zdravý olovrant</a:t>
            </a:r>
          </a:p>
          <a:p>
            <a:pPr algn="ctr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 mobilných </a:t>
            </a:r>
            <a:r>
              <a:rPr lang="sk-SK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záhradok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268" name="Picture 4" descr="env sadenie ozimin iv. odd. - cibul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6253" y="108724"/>
            <a:ext cx="2259580" cy="225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Mobilné záhrady-voľnočasové aktivity v ŠK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716" y="108724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3859" y="3270624"/>
            <a:ext cx="2571750" cy="257175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5609" y="108725"/>
            <a:ext cx="2571750" cy="2571750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5638800" y="2819400"/>
            <a:ext cx="33528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sk-SK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Využívanie modernej techniky</a:t>
            </a:r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8198" y="3974247"/>
            <a:ext cx="2571750" cy="2571750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2903986" y="6141349"/>
            <a:ext cx="4575374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sk-SK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Pozorovanie prírody s lupami</a:t>
            </a:r>
          </a:p>
        </p:txBody>
      </p:sp>
    </p:spTree>
    <p:extLst>
      <p:ext uri="{BB962C8B-B14F-4D97-AF65-F5344CB8AC3E}">
        <p14:creationId xmlns:p14="http://schemas.microsoft.com/office/powerpoint/2010/main" val="19834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0"/>
                            </p:stCondLst>
                            <p:childTnLst>
                              <p:par>
                                <p:cTn id="5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3048000" y="304800"/>
            <a:ext cx="3040897" cy="1323439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DEŇ RADOSTI</a:t>
            </a:r>
          </a:p>
          <a:p>
            <a:pPr algn="ctr"/>
            <a:r>
              <a:rPr lang="sk-SK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projekt</a:t>
            </a:r>
            <a:endParaRPr lang="sk-SK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30" y="228600"/>
            <a:ext cx="2571750" cy="257175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051" y="1752600"/>
            <a:ext cx="2571750" cy="25717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972" y="602713"/>
            <a:ext cx="2571750" cy="257175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302" y="3209632"/>
            <a:ext cx="2571750" cy="2571750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750" y="3429000"/>
            <a:ext cx="2971800" cy="2971800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2800" y="4360692"/>
            <a:ext cx="2370183" cy="237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4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685800" y="381000"/>
            <a:ext cx="8126905" cy="1323439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it-IT" sz="4000" b="1" dirty="0">
                <a:latin typeface="Times New Roman" panose="02020603050405020304" pitchFamily="18" charset="0"/>
              </a:rPr>
              <a:t>10 000 stromov-stromy pre naše deti</a:t>
            </a:r>
            <a:endParaRPr lang="sk-SK" sz="4000" b="1" dirty="0">
              <a:latin typeface="Times New Roman" panose="02020603050405020304" pitchFamily="18" charset="0"/>
            </a:endParaRPr>
          </a:p>
          <a:p>
            <a:pPr algn="ctr"/>
            <a:r>
              <a:rPr lang="sk-SK" sz="4000" b="1" dirty="0">
                <a:latin typeface="Times New Roman" panose="02020603050405020304" pitchFamily="18" charset="0"/>
              </a:rPr>
              <a:t>projekt</a:t>
            </a:r>
            <a:endParaRPr lang="sk-SK" sz="4000" b="1" dirty="0"/>
          </a:p>
        </p:txBody>
      </p:sp>
      <p:pic>
        <p:nvPicPr>
          <p:cNvPr id="12292" name="Picture 4" descr="20210422_10581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790961"/>
            <a:ext cx="433493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img_20210420_09092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6905" y="1810011"/>
            <a:ext cx="32258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Vysadené stromy-projekt &quot;10 000 stromov-stromy pre deti&quot; - Magistrát hlavného mesta Bratislava a Briliant Sta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4260405"/>
            <a:ext cx="2511777" cy="251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20210422_1048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4315883"/>
            <a:ext cx="2516272" cy="251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20210422_1025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304149"/>
            <a:ext cx="2468033" cy="246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828800" y="152400"/>
            <a:ext cx="5779147" cy="92333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Outdoorové</a:t>
            </a:r>
            <a:r>
              <a:rPr lang="sk-SK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aktivity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01428"/>
            <a:ext cx="2480624" cy="2480624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828" y="1201428"/>
            <a:ext cx="2379972" cy="237997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203" y="4237700"/>
            <a:ext cx="2166856" cy="216685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886200"/>
            <a:ext cx="2623542" cy="2623542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3403459" y="3782704"/>
            <a:ext cx="3279744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 algn="ctr"/>
            <a:r>
              <a:rPr lang="sk-SK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Zážitkové učenie</a:t>
            </a:r>
          </a:p>
        </p:txBody>
      </p:sp>
      <p:pic>
        <p:nvPicPr>
          <p:cNvPr id="8" name="Picture 2" descr="http://www.zskuliskova.sk/files/images/clipboard/1631368085160.jpe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3459" y="4680942"/>
            <a:ext cx="248948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ĺžnik 8"/>
          <p:cNvSpPr/>
          <p:nvPr/>
        </p:nvSpPr>
        <p:spPr>
          <a:xfrm>
            <a:off x="5892940" y="5995986"/>
            <a:ext cx="1138838" cy="584775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Šachy</a:t>
            </a:r>
          </a:p>
        </p:txBody>
      </p:sp>
      <p:pic>
        <p:nvPicPr>
          <p:cNvPr id="10" name="Picture 2" descr="img_20210607_14423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683" y="1167451"/>
            <a:ext cx="2514600" cy="2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ĺžnik 10"/>
          <p:cNvSpPr/>
          <p:nvPr/>
        </p:nvSpPr>
        <p:spPr>
          <a:xfrm>
            <a:off x="5807724" y="2806527"/>
            <a:ext cx="1309269" cy="83099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Pocitový </a:t>
            </a:r>
          </a:p>
          <a:p>
            <a:pPr algn="ctr"/>
            <a:r>
              <a:rPr lang="sk-SK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chodník</a:t>
            </a:r>
          </a:p>
        </p:txBody>
      </p:sp>
    </p:spTree>
    <p:extLst>
      <p:ext uri="{BB962C8B-B14F-4D97-AF65-F5344CB8AC3E}">
        <p14:creationId xmlns:p14="http://schemas.microsoft.com/office/powerpoint/2010/main" val="305604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46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000"/>
                            </p:stCondLst>
                            <p:childTnLst>
                              <p:par>
                                <p:cTn id="5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0"/>
                            </p:stCondLst>
                            <p:childTnLst>
                              <p:par>
                                <p:cTn id="6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905000" y="228600"/>
            <a:ext cx="5656997" cy="1323439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Spolupráca rodičov a školy</a:t>
            </a:r>
          </a:p>
          <a:p>
            <a:pPr algn="ctr"/>
            <a:r>
              <a:rPr lang="sk-SK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Pravidelné brigády</a:t>
            </a:r>
            <a:endParaRPr lang="sk-SK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506" name="Picture 2" descr="20210911_0932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677" y="1798346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20210911_0934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3936" y="1914551"/>
            <a:ext cx="2114550" cy="211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20210911_0933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78441">
            <a:off x="6547045" y="1886793"/>
            <a:ext cx="2029902" cy="202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snimka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3001" y="4324351"/>
            <a:ext cx="2893385" cy="236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nimka1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4385" y="4353659"/>
            <a:ext cx="2910417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20210911_0933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4353659"/>
            <a:ext cx="2399728" cy="239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77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>
            <a:extLst>
              <a:ext uri="{FF2B5EF4-FFF2-40B4-BE49-F238E27FC236}">
                <a16:creationId xmlns:a16="http://schemas.microsoft.com/office/drawing/2014/main" id="{F3907386-FA7E-CD42-251F-1411E160C073}"/>
              </a:ext>
            </a:extLst>
          </p:cNvPr>
          <p:cNvSpPr/>
          <p:nvPr/>
        </p:nvSpPr>
        <p:spPr>
          <a:xfrm>
            <a:off x="1905000" y="228600"/>
            <a:ext cx="5656997" cy="1323439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Spolupráca rodičov a školy</a:t>
            </a:r>
          </a:p>
          <a:p>
            <a:pPr algn="ctr"/>
            <a:r>
              <a:rPr lang="sk-SK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Maľovanie triedy IV.A</a:t>
            </a:r>
            <a:endParaRPr lang="sk-SK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Obrázok 3" descr="Obrázok, na ktorom je stena, rebrík, ošatenie, osoba&#10;&#10;Obsah vygenerovaný umelou inteligenciou môže byť nesprávny.">
            <a:extLst>
              <a:ext uri="{FF2B5EF4-FFF2-40B4-BE49-F238E27FC236}">
                <a16:creationId xmlns:a16="http://schemas.microsoft.com/office/drawing/2014/main" id="{5195F7B2-E9CA-73FE-A999-9A9E6C298A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6" y="381000"/>
            <a:ext cx="1676400" cy="3106928"/>
          </a:xfrm>
          <a:prstGeom prst="rect">
            <a:avLst/>
          </a:prstGeom>
        </p:spPr>
      </p:pic>
      <p:pic>
        <p:nvPicPr>
          <p:cNvPr id="6" name="Obrázok 5" descr="Obrázok, na ktorom je vnútri, nábytok, stena, strop&#10;&#10;Obsah vygenerovaný umelou inteligenciou môže byť nesprávny.">
            <a:extLst>
              <a:ext uri="{FF2B5EF4-FFF2-40B4-BE49-F238E27FC236}">
                <a16:creationId xmlns:a16="http://schemas.microsoft.com/office/drawing/2014/main" id="{BAA08849-E097-FB0E-EB53-146A80A6E3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428" y="1693553"/>
            <a:ext cx="4105432" cy="5131790"/>
          </a:xfrm>
          <a:prstGeom prst="rect">
            <a:avLst/>
          </a:prstGeom>
        </p:spPr>
      </p:pic>
      <p:pic>
        <p:nvPicPr>
          <p:cNvPr id="10" name="Obrázok 9" descr="Obrázok, na ktorom je vnútri, ošatenie, osoba, dom&#10;&#10;Obsah vygenerovaný umelou inteligenciou môže byť nesprávny.">
            <a:extLst>
              <a:ext uri="{FF2B5EF4-FFF2-40B4-BE49-F238E27FC236}">
                <a16:creationId xmlns:a16="http://schemas.microsoft.com/office/drawing/2014/main" id="{1FBC2964-6690-C174-0C06-67D6182965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968" y="2057400"/>
            <a:ext cx="2499100" cy="4030847"/>
          </a:xfrm>
          <a:prstGeom prst="rect">
            <a:avLst/>
          </a:prstGeom>
        </p:spPr>
      </p:pic>
      <p:pic>
        <p:nvPicPr>
          <p:cNvPr id="12" name="Obrázok 11" descr="Obrázok, na ktorom je rebrík, vnútri, stena, dom&#10;&#10;Obsah vygenerovaný umelou inteligenciou môže byť nesprávny.">
            <a:extLst>
              <a:ext uri="{FF2B5EF4-FFF2-40B4-BE49-F238E27FC236}">
                <a16:creationId xmlns:a16="http://schemas.microsoft.com/office/drawing/2014/main" id="{DF4B0D63-D203-4C90-EE16-1FCF52497F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27" y="3606004"/>
            <a:ext cx="1714381" cy="308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6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prism isInverted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>
            <a:extLst>
              <a:ext uri="{FF2B5EF4-FFF2-40B4-BE49-F238E27FC236}">
                <a16:creationId xmlns:a16="http://schemas.microsoft.com/office/drawing/2014/main" id="{8D2B65B0-19F3-C49B-778D-C5FFEB53527B}"/>
              </a:ext>
            </a:extLst>
          </p:cNvPr>
          <p:cNvSpPr/>
          <p:nvPr/>
        </p:nvSpPr>
        <p:spPr>
          <a:xfrm>
            <a:off x="1143000" y="57703"/>
            <a:ext cx="6418997" cy="1323439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Spolupráca rodičov a školy</a:t>
            </a:r>
          </a:p>
          <a:p>
            <a:pPr algn="ctr"/>
            <a:r>
              <a:rPr lang="sk-SK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Maľovanie triedy II.B</a:t>
            </a:r>
            <a:endParaRPr lang="sk-SK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4894D448-F9CE-9A4A-AD33-32D12E5E5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26759">
            <a:off x="302418" y="1888193"/>
            <a:ext cx="2667000" cy="200258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1CB66DD-228E-2D93-6C35-5DD2B38AE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0085">
            <a:off x="188974" y="4379885"/>
            <a:ext cx="2810919" cy="211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D959524-D4D5-6239-9338-E604D9106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01" y="1458946"/>
            <a:ext cx="2123935" cy="282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CC5A8A6-FC29-2E70-C9FA-A744797A2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84">
            <a:off x="6861203" y="1442736"/>
            <a:ext cx="2123935" cy="282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4E82575-33A3-D217-4432-D42B51DAF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9" y="4584979"/>
            <a:ext cx="2950167" cy="221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4CB0ADE-8C80-F114-A444-8BEC523E8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4771">
            <a:off x="6286692" y="4536303"/>
            <a:ext cx="2726313" cy="204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3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AA8F99-1A93-CAE1-2BB6-8FA01B008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046" y="2770733"/>
            <a:ext cx="2328013" cy="959031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sk-SK" sz="4500" b="1" dirty="0"/>
              <a:t>Dejepis</a:t>
            </a:r>
          </a:p>
        </p:txBody>
      </p:sp>
      <p:pic>
        <p:nvPicPr>
          <p:cNvPr id="6" name="Zástupný objekt pre obsah 5" descr="Obrázok, na ktorom je ošatenie, osoba, ľudská tvár, obuv&#10;&#10;Automaticky generovaný popis">
            <a:extLst>
              <a:ext uri="{FF2B5EF4-FFF2-40B4-BE49-F238E27FC236}">
                <a16:creationId xmlns:a16="http://schemas.microsoft.com/office/drawing/2014/main" id="{903C1E8B-1CF4-5303-763B-A94B81C818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797" y="3818518"/>
            <a:ext cx="3251087" cy="1943642"/>
          </a:xfrm>
        </p:spPr>
      </p:pic>
      <p:pic>
        <p:nvPicPr>
          <p:cNvPr id="8" name="Zástupný objekt pre obsah 7" descr="Obrázok, na ktorom je osoba, ošatenie, obuv, vnútri&#10;&#10;Automaticky generovaný popis">
            <a:extLst>
              <a:ext uri="{FF2B5EF4-FFF2-40B4-BE49-F238E27FC236}">
                <a16:creationId xmlns:a16="http://schemas.microsoft.com/office/drawing/2014/main" id="{F6CADA1B-1770-91A2-E07F-52918FF2CD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00" y="433204"/>
            <a:ext cx="2659006" cy="2195424"/>
          </a:xfrm>
        </p:spPr>
      </p:pic>
      <p:pic>
        <p:nvPicPr>
          <p:cNvPr id="10" name="Obrázok 9" descr="Obrázok, na ktorom je text, vnútri, dom, stena&#10;&#10;Automaticky generovaný popis">
            <a:extLst>
              <a:ext uri="{FF2B5EF4-FFF2-40B4-BE49-F238E27FC236}">
                <a16:creationId xmlns:a16="http://schemas.microsoft.com/office/drawing/2014/main" id="{EBB4BCCC-1F4E-35F4-BE7C-E9A44A6E70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291" y="4140500"/>
            <a:ext cx="3096484" cy="1595798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ED885B87-4DEF-B7AA-F9AB-A9F1EE95F3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0031" y="449140"/>
            <a:ext cx="3096485" cy="3009854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FB3821D6-20A5-D7C4-D2D6-8C4B481D065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3049" y="449140"/>
            <a:ext cx="2610839" cy="2080440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BD61CF14-208B-3179-4FD9-396F1ACF43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76" y="3314749"/>
            <a:ext cx="1735931" cy="2485560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1015994" y="5914560"/>
            <a:ext cx="7112012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ŠKOLA HROU – II. stupeň</a:t>
            </a:r>
          </a:p>
        </p:txBody>
      </p:sp>
      <p:sp>
        <p:nvSpPr>
          <p:cNvPr id="4" name="Obdĺžnik 3"/>
          <p:cNvSpPr/>
          <p:nvPr/>
        </p:nvSpPr>
        <p:spPr>
          <a:xfrm>
            <a:off x="5710031" y="3541080"/>
            <a:ext cx="2795830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Projektové učenie</a:t>
            </a:r>
          </a:p>
        </p:txBody>
      </p:sp>
      <p:sp>
        <p:nvSpPr>
          <p:cNvPr id="5" name="Obdĺžnik 4"/>
          <p:cNvSpPr/>
          <p:nvPr/>
        </p:nvSpPr>
        <p:spPr>
          <a:xfrm>
            <a:off x="1710164" y="127217"/>
            <a:ext cx="2591029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Zážitkové učenie</a:t>
            </a:r>
          </a:p>
        </p:txBody>
      </p:sp>
      <p:sp>
        <p:nvSpPr>
          <p:cNvPr id="7" name="Obdĺžnik 6"/>
          <p:cNvSpPr/>
          <p:nvPr/>
        </p:nvSpPr>
        <p:spPr>
          <a:xfrm>
            <a:off x="6277359" y="187530"/>
            <a:ext cx="2064347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Dramatizácia</a:t>
            </a:r>
          </a:p>
        </p:txBody>
      </p:sp>
      <p:sp>
        <p:nvSpPr>
          <p:cNvPr id="9" name="Obdĺžnik 8"/>
          <p:cNvSpPr/>
          <p:nvPr/>
        </p:nvSpPr>
        <p:spPr>
          <a:xfrm>
            <a:off x="3197624" y="5246688"/>
            <a:ext cx="1387431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Projekty</a:t>
            </a:r>
          </a:p>
        </p:txBody>
      </p:sp>
      <p:sp>
        <p:nvSpPr>
          <p:cNvPr id="14" name="Obdĺžnik 13"/>
          <p:cNvSpPr/>
          <p:nvPr/>
        </p:nvSpPr>
        <p:spPr>
          <a:xfrm>
            <a:off x="432811" y="2727028"/>
            <a:ext cx="1388777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Exkurzie</a:t>
            </a:r>
          </a:p>
        </p:txBody>
      </p:sp>
    </p:spTree>
    <p:extLst>
      <p:ext uri="{BB962C8B-B14F-4D97-AF65-F5344CB8AC3E}">
        <p14:creationId xmlns:p14="http://schemas.microsoft.com/office/powerpoint/2010/main" val="150962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9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2AB227-B2D3-3CB7-299A-296EE9CB7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53" y="4676950"/>
            <a:ext cx="3171615" cy="650656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sk-SK" sz="4500" b="1" dirty="0"/>
              <a:t>Matematika</a:t>
            </a:r>
          </a:p>
        </p:txBody>
      </p:sp>
      <p:pic>
        <p:nvPicPr>
          <p:cNvPr id="6" name="Zástupný objekt pre obsah 5" descr="Obrázok, na ktorom je ošatenie, osoba, ľudská tvár, vnútri&#10;&#10;Automaticky generovaný popis">
            <a:extLst>
              <a:ext uri="{FF2B5EF4-FFF2-40B4-BE49-F238E27FC236}">
                <a16:creationId xmlns:a16="http://schemas.microsoft.com/office/drawing/2014/main" id="{E124C252-F557-B403-AB72-A1733B4BA7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911" y="4522738"/>
            <a:ext cx="2879527" cy="2160173"/>
          </a:xfrm>
        </p:spPr>
      </p:pic>
      <p:pic>
        <p:nvPicPr>
          <p:cNvPr id="8" name="Zástupný objekt pre obsah 7" descr="Obrázok, na ktorom je ošatenie, vnútri, osoba, učiaci sa&#10;&#10;Automaticky generovaný popis">
            <a:extLst>
              <a:ext uri="{FF2B5EF4-FFF2-40B4-BE49-F238E27FC236}">
                <a16:creationId xmlns:a16="http://schemas.microsoft.com/office/drawing/2014/main" id="{761BC408-BBCB-9CBD-22A6-F9A973BE59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368" y="1999021"/>
            <a:ext cx="3470468" cy="2373938"/>
          </a:xfrm>
        </p:spPr>
      </p:pic>
      <p:pic>
        <p:nvPicPr>
          <p:cNvPr id="10" name="Obrázok 9" descr="Obrázok, na ktorom je ošatenie, osoba, vnútri, učiaci sa&#10;&#10;Automaticky generovaný popis">
            <a:extLst>
              <a:ext uri="{FF2B5EF4-FFF2-40B4-BE49-F238E27FC236}">
                <a16:creationId xmlns:a16="http://schemas.microsoft.com/office/drawing/2014/main" id="{03F7C102-5769-A340-F467-2FEF8D8C87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85" y="228600"/>
            <a:ext cx="2968024" cy="3644012"/>
          </a:xfrm>
          <a:prstGeom prst="rect">
            <a:avLst/>
          </a:prstGeom>
        </p:spPr>
      </p:pic>
      <p:pic>
        <p:nvPicPr>
          <p:cNvPr id="12" name="Obrázok 11" descr="Obrázok, na ktorom je text, ošatenie, mobilný telefón, kniha&#10;&#10;Automaticky generovaný popis">
            <a:extLst>
              <a:ext uri="{FF2B5EF4-FFF2-40B4-BE49-F238E27FC236}">
                <a16:creationId xmlns:a16="http://schemas.microsoft.com/office/drawing/2014/main" id="{D0A06596-FBA7-FB87-57B2-5C7E89A274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0092" y="1295400"/>
            <a:ext cx="2034777" cy="4608908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4114800" y="1167384"/>
            <a:ext cx="1820690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D makety</a:t>
            </a:r>
          </a:p>
        </p:txBody>
      </p:sp>
      <p:sp>
        <p:nvSpPr>
          <p:cNvPr id="4" name="Obdĺžnik 3"/>
          <p:cNvSpPr/>
          <p:nvPr/>
        </p:nvSpPr>
        <p:spPr>
          <a:xfrm>
            <a:off x="5816364" y="315759"/>
            <a:ext cx="3268651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Finančná gramotnosť</a:t>
            </a:r>
          </a:p>
        </p:txBody>
      </p:sp>
      <p:sp>
        <p:nvSpPr>
          <p:cNvPr id="5" name="Obdĺžnik 4"/>
          <p:cNvSpPr/>
          <p:nvPr/>
        </p:nvSpPr>
        <p:spPr>
          <a:xfrm>
            <a:off x="169131" y="5827953"/>
            <a:ext cx="3392531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Skupinové vyučovanie</a:t>
            </a:r>
          </a:p>
        </p:txBody>
      </p:sp>
    </p:spTree>
    <p:extLst>
      <p:ext uri="{BB962C8B-B14F-4D97-AF65-F5344CB8AC3E}">
        <p14:creationId xmlns:p14="http://schemas.microsoft.com/office/powerpoint/2010/main" val="32182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14:prism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7DFDE6-E59E-D937-F32D-CE1610C8EB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2037" y="220421"/>
            <a:ext cx="6858000" cy="1177436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sk-SK" b="1" dirty="0">
                <a:latin typeface="Abadi" panose="020F0502020204030204" pitchFamily="34" charset="0"/>
              </a:rPr>
              <a:t/>
            </a:r>
            <a:br>
              <a:rPr lang="sk-SK" b="1" dirty="0">
                <a:latin typeface="Abadi" panose="020F0502020204030204" pitchFamily="34" charset="0"/>
              </a:rPr>
            </a:br>
            <a:r>
              <a:rPr lang="sk-SK" b="1" dirty="0">
                <a:latin typeface="Abadi" panose="020F0502020204030204" pitchFamily="34" charset="0"/>
              </a:rPr>
              <a:t/>
            </a:r>
            <a:br>
              <a:rPr lang="sk-SK" b="1" dirty="0">
                <a:latin typeface="Abadi" panose="020F0502020204030204" pitchFamily="34" charset="0"/>
              </a:rPr>
            </a:br>
            <a:r>
              <a:rPr lang="sk-SK" b="1" dirty="0">
                <a:latin typeface="Abadi" panose="020F0502020204030204" pitchFamily="34" charset="0"/>
              </a:rPr>
              <a:t/>
            </a:r>
            <a:br>
              <a:rPr lang="sk-SK" b="1" dirty="0">
                <a:latin typeface="Abadi" panose="020F0502020204030204" pitchFamily="34" charset="0"/>
              </a:rPr>
            </a:br>
            <a:r>
              <a:rPr lang="sk-SK" b="1" dirty="0">
                <a:latin typeface="Abadi" panose="020F0502020204030204" pitchFamily="34" charset="0"/>
              </a:rPr>
              <a:t/>
            </a:r>
            <a:br>
              <a:rPr lang="sk-SK" b="1" dirty="0">
                <a:latin typeface="Abadi" panose="020F0502020204030204" pitchFamily="34" charset="0"/>
              </a:rPr>
            </a:br>
            <a:r>
              <a:rPr lang="sk-SK" b="1" dirty="0">
                <a:latin typeface="Abadi" panose="020F0502020204030204" pitchFamily="34" charset="0"/>
              </a:rPr>
              <a:t/>
            </a:r>
            <a:br>
              <a:rPr lang="sk-SK" b="1" dirty="0">
                <a:latin typeface="Abadi" panose="020F0502020204030204" pitchFamily="34" charset="0"/>
              </a:rPr>
            </a:br>
            <a:r>
              <a:rPr lang="sk-SK" b="1" dirty="0">
                <a:latin typeface="Abadi" panose="020F0502020204030204" pitchFamily="34" charset="0"/>
              </a:rPr>
              <a:t/>
            </a:r>
            <a:br>
              <a:rPr lang="sk-SK" b="1" dirty="0">
                <a:latin typeface="Abadi" panose="020F0502020204030204" pitchFamily="34" charset="0"/>
              </a:rPr>
            </a:br>
            <a:r>
              <a:rPr lang="sk-SK" b="1" dirty="0">
                <a:latin typeface="Abadi" panose="020F0502020204030204" pitchFamily="34" charset="0"/>
              </a:rPr>
              <a:t>                                                    Zo života našej školy </a:t>
            </a:r>
            <a:br>
              <a:rPr lang="sk-SK" b="1" dirty="0">
                <a:latin typeface="Abadi" panose="020F0502020204030204" pitchFamily="34" charset="0"/>
              </a:rPr>
            </a:br>
            <a:r>
              <a:rPr lang="sk-SK" b="1" dirty="0">
                <a:latin typeface="Abadi" panose="020F0502020204030204" pitchFamily="34" charset="0"/>
              </a:rPr>
              <a:t>I. stupeň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61BE1F9-0EAA-3F0B-4127-451528E27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0807" y="1584660"/>
            <a:ext cx="3680460" cy="1069906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Učenie</a:t>
            </a:r>
          </a:p>
          <a:p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zábavnou formou </a:t>
            </a:r>
          </a:p>
        </p:txBody>
      </p:sp>
      <p:pic>
        <p:nvPicPr>
          <p:cNvPr id="5" name="Obrázok 4" descr="Obrázok, na ktorom je osoba, ošatenie, stôl, batoľa&#10;&#10;Automaticky generovaný popis">
            <a:extLst>
              <a:ext uri="{FF2B5EF4-FFF2-40B4-BE49-F238E27FC236}">
                <a16:creationId xmlns:a16="http://schemas.microsoft.com/office/drawing/2014/main" id="{DEC41A53-1048-B885-C9C3-2F551B189D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20" y="2922625"/>
            <a:ext cx="2433437" cy="2966588"/>
          </a:xfrm>
          <a:prstGeom prst="rect">
            <a:avLst/>
          </a:prstGeom>
        </p:spPr>
      </p:pic>
      <p:pic>
        <p:nvPicPr>
          <p:cNvPr id="6" name="Obrázok 5" descr="Obrázok, na ktorom je ošatenie, osoba, vnútri, dievča&#10;&#10;Automaticky generovaný popis">
            <a:extLst>
              <a:ext uri="{FF2B5EF4-FFF2-40B4-BE49-F238E27FC236}">
                <a16:creationId xmlns:a16="http://schemas.microsoft.com/office/drawing/2014/main" id="{3EDECE81-EDE1-34E8-2741-AFED7FF637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192" y="4543845"/>
            <a:ext cx="3033920" cy="2275439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F67708A5-66C6-6462-C886-0D6665011778}"/>
              </a:ext>
            </a:extLst>
          </p:cNvPr>
          <p:cNvSpPr txBox="1"/>
          <p:nvPr/>
        </p:nvSpPr>
        <p:spPr>
          <a:xfrm>
            <a:off x="305813" y="1917606"/>
            <a:ext cx="198254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sk-SK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PRVOUKA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3DAA7D56-03F0-E99F-19A6-BA8B294D3FD4}"/>
              </a:ext>
            </a:extLst>
          </p:cNvPr>
          <p:cNvSpPr txBox="1"/>
          <p:nvPr/>
        </p:nvSpPr>
        <p:spPr>
          <a:xfrm>
            <a:off x="6003482" y="3666520"/>
            <a:ext cx="1960493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latin typeface="Abadi" panose="020B0604020104020204" pitchFamily="34" charset="0"/>
              </a:rPr>
              <a:t>VÝTVARNÁ VÝCHOVA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9B47F3F6-9A20-9DAC-8E14-B61B0015FFD5}"/>
              </a:ext>
            </a:extLst>
          </p:cNvPr>
          <p:cNvSpPr txBox="1"/>
          <p:nvPr/>
        </p:nvSpPr>
        <p:spPr>
          <a:xfrm>
            <a:off x="6926146" y="1005523"/>
            <a:ext cx="2076965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latin typeface="Abadi" panose="020B0604020104020204" pitchFamily="34" charset="0"/>
              </a:rPr>
              <a:t>ANGLICKÝ JAZYK</a:t>
            </a: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ED02D682-DF6B-81B2-889D-A527AEF4318D}"/>
              </a:ext>
            </a:extLst>
          </p:cNvPr>
          <p:cNvSpPr txBox="1"/>
          <p:nvPr/>
        </p:nvSpPr>
        <p:spPr>
          <a:xfrm>
            <a:off x="3114935" y="2870380"/>
            <a:ext cx="2288485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latin typeface="Abadi" panose="020B0604020104020204" pitchFamily="34" charset="0"/>
              </a:rPr>
              <a:t>PRACOVNÉ</a:t>
            </a:r>
          </a:p>
          <a:p>
            <a:pPr algn="ctr"/>
            <a:r>
              <a:rPr lang="sk-SK" sz="2400" b="1" dirty="0">
                <a:latin typeface="Abadi" panose="020B0604020104020204" pitchFamily="34" charset="0"/>
              </a:rPr>
              <a:t>VYUČOVANIE</a:t>
            </a:r>
          </a:p>
        </p:txBody>
      </p:sp>
      <p:pic>
        <p:nvPicPr>
          <p:cNvPr id="9" name="Obrázok 8" descr="Obrázok, na ktorom je exteriér, obuv, nebo, osoba&#10;&#10;Obsah vygenerovaný umelou inteligenciou môže byť nesprávny.">
            <a:extLst>
              <a:ext uri="{FF2B5EF4-FFF2-40B4-BE49-F238E27FC236}">
                <a16:creationId xmlns:a16="http://schemas.microsoft.com/office/drawing/2014/main" id="{EC97637A-EE65-99E2-A38A-1C9212F80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101" y="1917606"/>
            <a:ext cx="2300595" cy="1725446"/>
          </a:xfrm>
          <a:prstGeom prst="rect">
            <a:avLst/>
          </a:prstGeom>
        </p:spPr>
      </p:pic>
      <p:pic>
        <p:nvPicPr>
          <p:cNvPr id="14" name="Obrázok 13" descr="Obrázok, na ktorom je exteriér, ošatenie, strom, detské ihrisko&#10;&#10;Obsah vygenerovaný umelou inteligenciou môže byť nesprávny.">
            <a:extLst>
              <a:ext uri="{FF2B5EF4-FFF2-40B4-BE49-F238E27FC236}">
                <a16:creationId xmlns:a16="http://schemas.microsoft.com/office/drawing/2014/main" id="{02ACEDDB-820A-BF46-9E13-CE2CDB06D8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678" y="3787599"/>
            <a:ext cx="2228611" cy="297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3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11" grpId="0" animBg="1"/>
      <p:bldP spid="12" grpId="0" animBg="1"/>
      <p:bldP spid="13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36C44B-3C81-B340-4ED9-272078A57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15" y="5029200"/>
            <a:ext cx="2385285" cy="613171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sk-SK" sz="4500" b="1" dirty="0"/>
              <a:t>Biológia</a:t>
            </a:r>
          </a:p>
        </p:txBody>
      </p:sp>
      <p:pic>
        <p:nvPicPr>
          <p:cNvPr id="8" name="Zástupný objekt pre obsah 7" descr="Obrázok, na ktorom je ľudská tvár, ošatenie, osoba, vnútri&#10;&#10;Automaticky generovaný popis">
            <a:extLst>
              <a:ext uri="{FF2B5EF4-FFF2-40B4-BE49-F238E27FC236}">
                <a16:creationId xmlns:a16="http://schemas.microsoft.com/office/drawing/2014/main" id="{059ED358-AFE0-F019-7239-4D43F62A5C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5512" y="1076326"/>
            <a:ext cx="3613667" cy="2723006"/>
          </a:xfrm>
        </p:spPr>
      </p:pic>
      <p:pic>
        <p:nvPicPr>
          <p:cNvPr id="12" name="Obrázok 11" descr="Obrázok, na ktorom je osoba, exteriér, obuv, ošatenie&#10;&#10;Automaticky generovaný popis">
            <a:extLst>
              <a:ext uri="{FF2B5EF4-FFF2-40B4-BE49-F238E27FC236}">
                <a16:creationId xmlns:a16="http://schemas.microsoft.com/office/drawing/2014/main" id="{4B98C6FE-584D-934F-F727-25420EAD0F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406" y="1076326"/>
            <a:ext cx="2559854" cy="3132251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FC815613-03EB-3C54-784A-4233EEE37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175" y="3998978"/>
            <a:ext cx="3029068" cy="1944621"/>
          </a:xfrm>
          <a:prstGeom prst="rect">
            <a:avLst/>
          </a:prstGeom>
        </p:spPr>
      </p:pic>
      <p:pic>
        <p:nvPicPr>
          <p:cNvPr id="15" name="Obrázok 14" descr="Obrázok, na ktorom je ošatenie, osoba, vnútri, žena&#10;&#10;Automaticky generovaný popis">
            <a:extLst>
              <a:ext uri="{FF2B5EF4-FFF2-40B4-BE49-F238E27FC236}">
                <a16:creationId xmlns:a16="http://schemas.microsoft.com/office/drawing/2014/main" id="{AB8B0FC1-37D3-D366-5CA7-74AB674FEF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637" y="228600"/>
            <a:ext cx="2351054" cy="2707528"/>
          </a:xfrm>
          <a:prstGeom prst="rect">
            <a:avLst/>
          </a:prstGeom>
        </p:spPr>
      </p:pic>
      <p:pic>
        <p:nvPicPr>
          <p:cNvPr id="19" name="Zástupný objekt pre obsah 18" descr="Obrázok, na ktorom je ošatenie, osoba, exteriér, skupina&#10;&#10;Automaticky generovaný popis">
            <a:extLst>
              <a:ext uri="{FF2B5EF4-FFF2-40B4-BE49-F238E27FC236}">
                <a16:creationId xmlns:a16="http://schemas.microsoft.com/office/drawing/2014/main" id="{30804C91-D16A-1E4D-C7DA-218CF9BCBF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64187" y="4056889"/>
            <a:ext cx="3346916" cy="1944620"/>
          </a:xfrm>
        </p:spPr>
      </p:pic>
      <p:sp>
        <p:nvSpPr>
          <p:cNvPr id="3" name="Obdĺžnik 2"/>
          <p:cNvSpPr/>
          <p:nvPr/>
        </p:nvSpPr>
        <p:spPr>
          <a:xfrm>
            <a:off x="221927" y="349440"/>
            <a:ext cx="2591029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Zážitkové učenie</a:t>
            </a:r>
          </a:p>
        </p:txBody>
      </p:sp>
      <p:sp>
        <p:nvSpPr>
          <p:cNvPr id="4" name="Obdĺžnik 3"/>
          <p:cNvSpPr/>
          <p:nvPr/>
        </p:nvSpPr>
        <p:spPr>
          <a:xfrm>
            <a:off x="3373659" y="349440"/>
            <a:ext cx="2626104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Kritické myslenie</a:t>
            </a:r>
          </a:p>
        </p:txBody>
      </p:sp>
      <p:sp>
        <p:nvSpPr>
          <p:cNvPr id="5" name="Obdĺžnik 4"/>
          <p:cNvSpPr/>
          <p:nvPr/>
        </p:nvSpPr>
        <p:spPr>
          <a:xfrm>
            <a:off x="2362200" y="6143245"/>
            <a:ext cx="3073662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Laboratórne pokusy</a:t>
            </a:r>
          </a:p>
        </p:txBody>
      </p:sp>
    </p:spTree>
    <p:extLst>
      <p:ext uri="{BB962C8B-B14F-4D97-AF65-F5344CB8AC3E}">
        <p14:creationId xmlns:p14="http://schemas.microsoft.com/office/powerpoint/2010/main" val="338557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42708F-2F57-3F49-60A8-841393B57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8522" y="1168002"/>
            <a:ext cx="2822078" cy="851695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sk-SK" sz="4050" b="1" dirty="0"/>
              <a:t>Geografia</a:t>
            </a:r>
          </a:p>
        </p:txBody>
      </p:sp>
      <p:pic>
        <p:nvPicPr>
          <p:cNvPr id="6" name="Zástupný objekt pre obsah 5" descr="Obrázok, na ktorom je vnútri, balón, oslavové potreby, lopta&#10;&#10;Automaticky generovaný popis">
            <a:extLst>
              <a:ext uri="{FF2B5EF4-FFF2-40B4-BE49-F238E27FC236}">
                <a16:creationId xmlns:a16="http://schemas.microsoft.com/office/drawing/2014/main" id="{FF829DC8-6549-3A84-477D-3D8FD1B222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356" y="2210278"/>
            <a:ext cx="1733699" cy="3300728"/>
          </a:xfrm>
        </p:spPr>
      </p:pic>
      <p:pic>
        <p:nvPicPr>
          <p:cNvPr id="8" name="Zástupný objekt pre obsah 7" descr="Obrázok, na ktorom je maľovanie, umenie, stena, vnútri&#10;&#10;Automaticky generovaný popis">
            <a:extLst>
              <a:ext uri="{FF2B5EF4-FFF2-40B4-BE49-F238E27FC236}">
                <a16:creationId xmlns:a16="http://schemas.microsoft.com/office/drawing/2014/main" id="{A376DF78-7691-3F80-F643-8F9238EF3E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121" y="3750469"/>
            <a:ext cx="2711054" cy="2020490"/>
          </a:xfrm>
        </p:spPr>
      </p:pic>
      <p:pic>
        <p:nvPicPr>
          <p:cNvPr id="10" name="Obrázok 9" descr="Obrázok, na ktorom je ošatenie, osoba, žena, ľudská tvár&#10;&#10;Automaticky generovaný popis">
            <a:extLst>
              <a:ext uri="{FF2B5EF4-FFF2-40B4-BE49-F238E27FC236}">
                <a16:creationId xmlns:a16="http://schemas.microsoft.com/office/drawing/2014/main" id="{3EB31C1D-1864-9816-0A40-95D6C7D54B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121" y="1168003"/>
            <a:ext cx="2711054" cy="2524626"/>
          </a:xfrm>
          <a:prstGeom prst="rect">
            <a:avLst/>
          </a:prstGeom>
        </p:spPr>
      </p:pic>
      <p:pic>
        <p:nvPicPr>
          <p:cNvPr id="16" name="Obrázok 15" descr="Obrázok, na ktorom je text, vnútri, stena, kniha&#10;&#10;Automaticky generovaný popis">
            <a:extLst>
              <a:ext uri="{FF2B5EF4-FFF2-40B4-BE49-F238E27FC236}">
                <a16:creationId xmlns:a16="http://schemas.microsoft.com/office/drawing/2014/main" id="{C0A2EB7A-7D76-6398-C019-46DDCC9032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434930" y="2954816"/>
            <a:ext cx="3300728" cy="1811652"/>
          </a:xfrm>
          <a:prstGeom prst="rect">
            <a:avLst/>
          </a:prstGeom>
        </p:spPr>
      </p:pic>
      <p:pic>
        <p:nvPicPr>
          <p:cNvPr id="18" name="Obrázok 17" descr="Obrázok, na ktorom je ošatenie, osoba, ľudská tvár, chlapec&#10;&#10;Automaticky generovaný popis">
            <a:extLst>
              <a:ext uri="{FF2B5EF4-FFF2-40B4-BE49-F238E27FC236}">
                <a16:creationId xmlns:a16="http://schemas.microsoft.com/office/drawing/2014/main" id="{EDEA628B-EFD7-A339-2254-4A15545C497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85362" y="2442152"/>
            <a:ext cx="4056459" cy="2081249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192019" y="228600"/>
            <a:ext cx="2626104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Kritické myslenie</a:t>
            </a:r>
          </a:p>
        </p:txBody>
      </p:sp>
      <p:sp>
        <p:nvSpPr>
          <p:cNvPr id="4" name="Obdĺžnik 3"/>
          <p:cNvSpPr/>
          <p:nvPr/>
        </p:nvSpPr>
        <p:spPr>
          <a:xfrm>
            <a:off x="3197493" y="454201"/>
            <a:ext cx="2591029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Zážitkové učenie</a:t>
            </a:r>
          </a:p>
        </p:txBody>
      </p:sp>
      <p:sp>
        <p:nvSpPr>
          <p:cNvPr id="5" name="Obdĺžnik 4"/>
          <p:cNvSpPr/>
          <p:nvPr/>
        </p:nvSpPr>
        <p:spPr>
          <a:xfrm>
            <a:off x="6102445" y="5788544"/>
            <a:ext cx="2888675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Projektové aktivity</a:t>
            </a:r>
          </a:p>
        </p:txBody>
      </p:sp>
    </p:spTree>
    <p:extLst>
      <p:ext uri="{BB962C8B-B14F-4D97-AF65-F5344CB8AC3E}">
        <p14:creationId xmlns:p14="http://schemas.microsoft.com/office/powerpoint/2010/main" val="24754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62A43E-AF5B-B782-59E5-7BB913F2F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294" y="5182189"/>
            <a:ext cx="3012282" cy="1061638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sk-SK" sz="4500" b="1" dirty="0"/>
              <a:t>Technika</a:t>
            </a:r>
          </a:p>
        </p:txBody>
      </p:sp>
      <p:pic>
        <p:nvPicPr>
          <p:cNvPr id="6" name="Zástupný objekt pre obsah 5" descr="Obrázok, na ktorom je ošatenie, osoba, exteriér, strom&#10;&#10;Automaticky generovaný popis">
            <a:extLst>
              <a:ext uri="{FF2B5EF4-FFF2-40B4-BE49-F238E27FC236}">
                <a16:creationId xmlns:a16="http://schemas.microsoft.com/office/drawing/2014/main" id="{0180206A-0676-BA5C-F6AC-D22CF2E054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88" y="1065611"/>
            <a:ext cx="3090388" cy="2054779"/>
          </a:xfrm>
        </p:spPr>
      </p:pic>
      <p:pic>
        <p:nvPicPr>
          <p:cNvPr id="8" name="Zástupný objekt pre obsah 7" descr="Obrázok, na ktorom je osoba, ošatenie, exteriér, chlap&#10;&#10;Automaticky generovaný popis">
            <a:extLst>
              <a:ext uri="{FF2B5EF4-FFF2-40B4-BE49-F238E27FC236}">
                <a16:creationId xmlns:a16="http://schemas.microsoft.com/office/drawing/2014/main" id="{DC9BD6BC-3A81-40A6-5B2B-7E905AD696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474" y="1065610"/>
            <a:ext cx="3090389" cy="2054780"/>
          </a:xfrm>
        </p:spPr>
      </p:pic>
      <p:pic>
        <p:nvPicPr>
          <p:cNvPr id="10" name="Obrázok 9" descr="Obrázok, na ktorom je osoba, ošatenie, chlap, pohreb&#10;&#10;Automaticky generovaný popis">
            <a:extLst>
              <a:ext uri="{FF2B5EF4-FFF2-40B4-BE49-F238E27FC236}">
                <a16:creationId xmlns:a16="http://schemas.microsoft.com/office/drawing/2014/main" id="{8205AEF3-3E54-B4BE-B303-58319B7B57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078" y="1065611"/>
            <a:ext cx="2327334" cy="2663427"/>
          </a:xfrm>
          <a:prstGeom prst="rect">
            <a:avLst/>
          </a:prstGeom>
        </p:spPr>
      </p:pic>
      <p:pic>
        <p:nvPicPr>
          <p:cNvPr id="12" name="Obrázok 11" descr="Obrázok, na ktorom je vnútri, osoba, pozemné vozidlo, stena&#10;&#10;Automaticky generovaný popis">
            <a:extLst>
              <a:ext uri="{FF2B5EF4-FFF2-40B4-BE49-F238E27FC236}">
                <a16:creationId xmlns:a16="http://schemas.microsoft.com/office/drawing/2014/main" id="{0505E0C3-5D1C-E040-3ED3-06F5F95DDD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88" y="3303680"/>
            <a:ext cx="3090388" cy="1602005"/>
          </a:xfrm>
          <a:prstGeom prst="rect">
            <a:avLst/>
          </a:prstGeom>
        </p:spPr>
      </p:pic>
      <p:pic>
        <p:nvPicPr>
          <p:cNvPr id="14" name="Obrázok 13" descr="Obrázok, na ktorom je vnútri, dom, opustený, stena&#10;&#10;Automaticky generovaný popis">
            <a:extLst>
              <a:ext uri="{FF2B5EF4-FFF2-40B4-BE49-F238E27FC236}">
                <a16:creationId xmlns:a16="http://schemas.microsoft.com/office/drawing/2014/main" id="{EB804171-A088-25A5-587F-AFE3C1575C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6057" y="3876914"/>
            <a:ext cx="2850356" cy="1747998"/>
          </a:xfrm>
          <a:prstGeom prst="rect">
            <a:avLst/>
          </a:prstGeom>
        </p:spPr>
      </p:pic>
      <p:pic>
        <p:nvPicPr>
          <p:cNvPr id="16" name="Obrázok 15" descr="Obrázok, na ktorom je text, vnútri, stena, médiá&#10;&#10;Automaticky generovaný popis">
            <a:extLst>
              <a:ext uri="{FF2B5EF4-FFF2-40B4-BE49-F238E27FC236}">
                <a16:creationId xmlns:a16="http://schemas.microsoft.com/office/drawing/2014/main" id="{51F4E05F-86BA-0B91-02E4-9E85CAC7950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475" y="3302360"/>
            <a:ext cx="2666378" cy="1603325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1952533" y="213715"/>
            <a:ext cx="5238935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Skladanie solárnej sušiarne</a:t>
            </a:r>
          </a:p>
        </p:txBody>
      </p:sp>
      <p:sp>
        <p:nvSpPr>
          <p:cNvPr id="4" name="Obdĺžnik 3"/>
          <p:cNvSpPr/>
          <p:nvPr/>
        </p:nvSpPr>
        <p:spPr>
          <a:xfrm>
            <a:off x="3925466" y="5051288"/>
            <a:ext cx="2034404" cy="1323439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Exkurzie,</a:t>
            </a:r>
          </a:p>
          <a:p>
            <a:pPr algn="ctr"/>
            <a:r>
              <a:rPr lang="sk-SK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projekty</a:t>
            </a:r>
            <a:endParaRPr lang="sk-SK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552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750"/>
                            </p:stCondLst>
                            <p:childTnLst>
                              <p:par>
                                <p:cTn id="2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750"/>
                            </p:stCondLst>
                            <p:childTnLst>
                              <p:par>
                                <p:cTn id="32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750"/>
                            </p:stCondLst>
                            <p:childTnLst>
                              <p:par>
                                <p:cTn id="3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75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750"/>
                            </p:stCondLst>
                            <p:childTnLst>
                              <p:par>
                                <p:cTn id="4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9A6F1C-40CF-6811-88BF-204C146E6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019" y="5486400"/>
            <a:ext cx="2690813" cy="1130300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sk-SK" sz="4500" b="1" dirty="0"/>
              <a:t>Chémia</a:t>
            </a:r>
          </a:p>
        </p:txBody>
      </p:sp>
      <p:pic>
        <p:nvPicPr>
          <p:cNvPr id="6" name="Zástupný objekt pre obsah 5" descr="Obrázok, na ktorom je osoba, text, ošatenie, ľudská tvár&#10;&#10;Automaticky generovaný popis">
            <a:extLst>
              <a:ext uri="{FF2B5EF4-FFF2-40B4-BE49-F238E27FC236}">
                <a16:creationId xmlns:a16="http://schemas.microsoft.com/office/drawing/2014/main" id="{FE326267-33A6-2BAC-4860-C87AF8D270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37213" y="2215212"/>
            <a:ext cx="4178259" cy="1994902"/>
          </a:xfrm>
        </p:spPr>
      </p:pic>
      <p:pic>
        <p:nvPicPr>
          <p:cNvPr id="8" name="Zástupný objekt pre obsah 7" descr="Obrázok, na ktorom je osoba, vnútri, ľudská tvár, ošatenie&#10;&#10;Automaticky generovaný popis">
            <a:extLst>
              <a:ext uri="{FF2B5EF4-FFF2-40B4-BE49-F238E27FC236}">
                <a16:creationId xmlns:a16="http://schemas.microsoft.com/office/drawing/2014/main" id="{E9E38D83-FBF6-2E68-92E1-F1B2F39491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65024" y="3552862"/>
            <a:ext cx="4178258" cy="1947074"/>
          </a:xfrm>
        </p:spPr>
      </p:pic>
      <p:pic>
        <p:nvPicPr>
          <p:cNvPr id="10" name="Obrázok 9" descr="Obrázok, na ktorom je osoba, ošatenie, text, vnútri&#10;&#10;Automaticky generovaný popis">
            <a:extLst>
              <a:ext uri="{FF2B5EF4-FFF2-40B4-BE49-F238E27FC236}">
                <a16:creationId xmlns:a16="http://schemas.microsoft.com/office/drawing/2014/main" id="{6009B439-9916-847F-412F-4A7CEF3641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27724" y="3620593"/>
            <a:ext cx="2504518" cy="1658537"/>
          </a:xfrm>
          <a:prstGeom prst="rect">
            <a:avLst/>
          </a:prstGeom>
        </p:spPr>
      </p:pic>
      <p:pic>
        <p:nvPicPr>
          <p:cNvPr id="12" name="Obrázok 11" descr="Obrázok, na ktorom je ošatenie, exteriér, osoba, strom&#10;&#10;Automaticky generovaný popis">
            <a:extLst>
              <a:ext uri="{FF2B5EF4-FFF2-40B4-BE49-F238E27FC236}">
                <a16:creationId xmlns:a16="http://schemas.microsoft.com/office/drawing/2014/main" id="{FE2EB797-D396-81AD-A4AC-ACCF625F47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916" y="1108471"/>
            <a:ext cx="2690813" cy="1857732"/>
          </a:xfrm>
          <a:prstGeom prst="rect">
            <a:avLst/>
          </a:prstGeom>
        </p:spPr>
      </p:pic>
      <p:pic>
        <p:nvPicPr>
          <p:cNvPr id="14" name="Obrázok 13" descr="Obrázok, na ktorom je text, ošatenie, ľudská tvár, osoba&#10;&#10;Automaticky generovaný popis">
            <a:extLst>
              <a:ext uri="{FF2B5EF4-FFF2-40B4-BE49-F238E27FC236}">
                <a16:creationId xmlns:a16="http://schemas.microsoft.com/office/drawing/2014/main" id="{8D6E11A9-9FCB-3FC3-F738-96C6B27781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7125" y="2169527"/>
            <a:ext cx="1853707" cy="2948405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195266" y="353852"/>
            <a:ext cx="2405466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Civilná ochrana</a:t>
            </a:r>
          </a:p>
        </p:txBody>
      </p:sp>
      <p:sp>
        <p:nvSpPr>
          <p:cNvPr id="4" name="Obdĺžnik 3"/>
          <p:cNvSpPr/>
          <p:nvPr/>
        </p:nvSpPr>
        <p:spPr>
          <a:xfrm>
            <a:off x="3210753" y="631417"/>
            <a:ext cx="2872133" cy="95410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Chemické</a:t>
            </a:r>
          </a:p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laboratórne práce</a:t>
            </a:r>
          </a:p>
        </p:txBody>
      </p:sp>
      <p:sp>
        <p:nvSpPr>
          <p:cNvPr id="5" name="Obdĺžnik 4"/>
          <p:cNvSpPr/>
          <p:nvPr/>
        </p:nvSpPr>
        <p:spPr>
          <a:xfrm>
            <a:off x="7077474" y="5574496"/>
            <a:ext cx="1948162" cy="95410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Rovesnícke</a:t>
            </a:r>
          </a:p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vzdelávanie</a:t>
            </a:r>
          </a:p>
        </p:txBody>
      </p:sp>
    </p:spTree>
    <p:extLst>
      <p:ext uri="{BB962C8B-B14F-4D97-AF65-F5344CB8AC3E}">
        <p14:creationId xmlns:p14="http://schemas.microsoft.com/office/powerpoint/2010/main" val="98626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0000">
        <p14:pan dir="u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E276DE-B659-5059-7042-5CD3FE3A8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527" y="5562600"/>
            <a:ext cx="2208610" cy="814862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sk-SK" sz="4500" b="1" dirty="0"/>
              <a:t>Fyzika</a:t>
            </a:r>
          </a:p>
        </p:txBody>
      </p:sp>
      <p:pic>
        <p:nvPicPr>
          <p:cNvPr id="6" name="Zástupný objekt pre obsah 5" descr="Obrázok, na ktorom je kancelárske potreby, vnútri, kancelárske pomôcky, pero&#10;&#10;Automaticky generovaný popis">
            <a:extLst>
              <a:ext uri="{FF2B5EF4-FFF2-40B4-BE49-F238E27FC236}">
                <a16:creationId xmlns:a16="http://schemas.microsoft.com/office/drawing/2014/main" id="{22BD1129-D1ED-4A34-F90D-CCCDDC951E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227" y="1166815"/>
            <a:ext cx="2539213" cy="1688306"/>
          </a:xfrm>
        </p:spPr>
      </p:pic>
      <p:pic>
        <p:nvPicPr>
          <p:cNvPr id="8" name="Zástupný objekt pre obsah 7" descr="Obrázok, na ktorom je text, vnútri, stena, nástenka&#10;&#10;Automaticky generovaný popis">
            <a:extLst>
              <a:ext uri="{FF2B5EF4-FFF2-40B4-BE49-F238E27FC236}">
                <a16:creationId xmlns:a16="http://schemas.microsoft.com/office/drawing/2014/main" id="{41C76C05-E938-89B6-C33C-23D3F036B5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8151" y="2550793"/>
            <a:ext cx="1543363" cy="2539212"/>
          </a:xfrm>
        </p:spPr>
      </p:pic>
      <p:pic>
        <p:nvPicPr>
          <p:cNvPr id="10" name="Obrázok 9" descr="Obrázok, na ktorom je osoba, vnútri, ošatenie, text&#10;&#10;Automaticky generovaný popis">
            <a:extLst>
              <a:ext uri="{FF2B5EF4-FFF2-40B4-BE49-F238E27FC236}">
                <a16:creationId xmlns:a16="http://schemas.microsoft.com/office/drawing/2014/main" id="{DED1FDF8-80DA-707E-BA4F-13470467D7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06687" y="1560972"/>
            <a:ext cx="4223386" cy="1899793"/>
          </a:xfrm>
          <a:prstGeom prst="rect">
            <a:avLst/>
          </a:prstGeom>
        </p:spPr>
      </p:pic>
      <p:pic>
        <p:nvPicPr>
          <p:cNvPr id="12" name="Obrázok 11" descr="Obrázok, na ktorom je text, nealkoholický nápoj, sviečka, vnútri&#10;&#10;Automaticky generovaný popis">
            <a:extLst>
              <a:ext uri="{FF2B5EF4-FFF2-40B4-BE49-F238E27FC236}">
                <a16:creationId xmlns:a16="http://schemas.microsoft.com/office/drawing/2014/main" id="{0737228C-9962-1E81-0ACD-A7B25711D9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5446" y="911667"/>
            <a:ext cx="3785884" cy="1329926"/>
          </a:xfrm>
          <a:prstGeom prst="rect">
            <a:avLst/>
          </a:prstGeom>
        </p:spPr>
      </p:pic>
      <p:pic>
        <p:nvPicPr>
          <p:cNvPr id="14" name="Obrázok 13" descr="Obrázok, na ktorom je vnútri, nábytok, ošatenie, dom&#10;&#10;Automaticky generovaný popis">
            <a:extLst>
              <a:ext uri="{FF2B5EF4-FFF2-40B4-BE49-F238E27FC236}">
                <a16:creationId xmlns:a16="http://schemas.microsoft.com/office/drawing/2014/main" id="{B2C0EA6E-3B47-FBCD-8DC2-05DF6129F78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5447" y="2385357"/>
            <a:ext cx="3785883" cy="1549002"/>
          </a:xfrm>
          <a:prstGeom prst="rect">
            <a:avLst/>
          </a:prstGeom>
        </p:spPr>
      </p:pic>
      <p:pic>
        <p:nvPicPr>
          <p:cNvPr id="18" name="Obrázok 17" descr="Obrázok, na ktorom je ošatenie, obuv, vnútri, osoba&#10;&#10;Automaticky generovaný popis">
            <a:extLst>
              <a:ext uri="{FF2B5EF4-FFF2-40B4-BE49-F238E27FC236}">
                <a16:creationId xmlns:a16="http://schemas.microsoft.com/office/drawing/2014/main" id="{485797BE-9C39-7AE4-E614-5F9C3AD6760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8589" y="4026603"/>
            <a:ext cx="3797121" cy="1549002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310226" y="351553"/>
            <a:ext cx="2580770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Elektrický obvod</a:t>
            </a:r>
          </a:p>
        </p:txBody>
      </p:sp>
      <p:sp>
        <p:nvSpPr>
          <p:cNvPr id="4" name="Obdĺžnik 3"/>
          <p:cNvSpPr/>
          <p:nvPr/>
        </p:nvSpPr>
        <p:spPr>
          <a:xfrm>
            <a:off x="187481" y="4745563"/>
            <a:ext cx="2484526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Modely atómov</a:t>
            </a:r>
            <a:endParaRPr lang="sk-SK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2955049" y="5034742"/>
            <a:ext cx="1872628" cy="95410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Rovesnícke </a:t>
            </a:r>
          </a:p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vzdelávanie</a:t>
            </a:r>
          </a:p>
        </p:txBody>
      </p:sp>
      <p:sp>
        <p:nvSpPr>
          <p:cNvPr id="7" name="Obdĺžnik 6"/>
          <p:cNvSpPr/>
          <p:nvPr/>
        </p:nvSpPr>
        <p:spPr>
          <a:xfrm>
            <a:off x="6398557" y="224742"/>
            <a:ext cx="1197186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Pokusy</a:t>
            </a:r>
          </a:p>
        </p:txBody>
      </p:sp>
      <p:sp>
        <p:nvSpPr>
          <p:cNvPr id="9" name="Obdĺžnik 8"/>
          <p:cNvSpPr/>
          <p:nvPr/>
        </p:nvSpPr>
        <p:spPr>
          <a:xfrm>
            <a:off x="6101569" y="5727805"/>
            <a:ext cx="1813637" cy="95410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Projektové</a:t>
            </a:r>
          </a:p>
          <a:p>
            <a:pPr algn="ctr"/>
            <a:r>
              <a:rPr lang="sk-SK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vyučovanie</a:t>
            </a:r>
            <a:endParaRPr lang="sk-SK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457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Inverted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7A060E-2A07-02B2-1DD0-659281BD8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648200"/>
            <a:ext cx="3223669" cy="1159669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sk-SK" sz="4500" b="1" dirty="0"/>
              <a:t>Slovenský jazyk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269FE218-77B8-9F94-C878-C46870F65D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45" y="1129904"/>
            <a:ext cx="2408797" cy="3209925"/>
          </a:xfrm>
          <a:prstGeom prst="rect">
            <a:avLst/>
          </a:prstGeom>
        </p:spPr>
      </p:pic>
      <p:pic>
        <p:nvPicPr>
          <p:cNvPr id="7" name="Zástupný objekt pre obsah 6" descr="Obrázok, na ktorom je osoba, ošatenie, ľudská tvár, chlap&#10;&#10;Automaticky generovaný popis">
            <a:extLst>
              <a:ext uri="{FF2B5EF4-FFF2-40B4-BE49-F238E27FC236}">
                <a16:creationId xmlns:a16="http://schemas.microsoft.com/office/drawing/2014/main" id="{7AA8952F-DC10-5968-7FF5-21F48D4169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94232" y="4171979"/>
            <a:ext cx="1793462" cy="1770116"/>
          </a:xfrm>
        </p:spPr>
      </p:pic>
      <p:pic>
        <p:nvPicPr>
          <p:cNvPr id="11" name="Obrázok 10" descr="Obrázok, na ktorom je ošatenie, osoba, ľudská tvár, chlapec&#10;&#10;Automaticky generovaný popis">
            <a:extLst>
              <a:ext uri="{FF2B5EF4-FFF2-40B4-BE49-F238E27FC236}">
                <a16:creationId xmlns:a16="http://schemas.microsoft.com/office/drawing/2014/main" id="{C4AC2D9B-7CAE-8C76-191E-1B8F311B4B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39249" y="1330347"/>
            <a:ext cx="2808328" cy="2407444"/>
          </a:xfrm>
          <a:prstGeom prst="rect">
            <a:avLst/>
          </a:prstGeom>
        </p:spPr>
      </p:pic>
      <p:pic>
        <p:nvPicPr>
          <p:cNvPr id="3074" name="Picture 2" descr="F:\Fotky - Turistický\prezentacia\FB_IMG_1709218599952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5219" y="972466"/>
            <a:ext cx="3272296" cy="259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ĺžnik 2"/>
          <p:cNvSpPr/>
          <p:nvPr/>
        </p:nvSpPr>
        <p:spPr>
          <a:xfrm>
            <a:off x="410438" y="349599"/>
            <a:ext cx="3701333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Outdoorové</a:t>
            </a:r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vzdelávanie</a:t>
            </a:r>
          </a:p>
        </p:txBody>
      </p:sp>
      <p:sp>
        <p:nvSpPr>
          <p:cNvPr id="4" name="Obdĺžnik 3"/>
          <p:cNvSpPr/>
          <p:nvPr/>
        </p:nvSpPr>
        <p:spPr>
          <a:xfrm>
            <a:off x="4876800" y="349599"/>
            <a:ext cx="3629903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Víťazi z jazykovej súťaže</a:t>
            </a:r>
          </a:p>
        </p:txBody>
      </p:sp>
      <p:sp>
        <p:nvSpPr>
          <p:cNvPr id="6" name="Obdĺžnik 5"/>
          <p:cNvSpPr/>
          <p:nvPr/>
        </p:nvSpPr>
        <p:spPr>
          <a:xfrm>
            <a:off x="2044652" y="6099666"/>
            <a:ext cx="3509358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Projektové vzdelávanie</a:t>
            </a:r>
          </a:p>
        </p:txBody>
      </p:sp>
      <p:sp>
        <p:nvSpPr>
          <p:cNvPr id="8" name="Obdĺžnik 7"/>
          <p:cNvSpPr/>
          <p:nvPr/>
        </p:nvSpPr>
        <p:spPr>
          <a:xfrm>
            <a:off x="5798308" y="6246791"/>
            <a:ext cx="3146118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Hviezdoslavov Kubín</a:t>
            </a:r>
          </a:p>
        </p:txBody>
      </p:sp>
      <p:pic>
        <p:nvPicPr>
          <p:cNvPr id="10" name="Obrázok 9" descr="Obrázok, na ktorom je ošatenie, osoba, stena, vnútri&#10;&#10;Obsah vygenerovaný umelou inteligenciou môže byť nesprávny.">
            <a:extLst>
              <a:ext uri="{FF2B5EF4-FFF2-40B4-BE49-F238E27FC236}">
                <a16:creationId xmlns:a16="http://schemas.microsoft.com/office/drawing/2014/main" id="{DB62143D-52D1-3C74-3E8C-A4B76D960A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846" y="3719136"/>
            <a:ext cx="3223669" cy="241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3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0">
        <p14:warp dir="i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46848A-D3D4-91C3-C06A-119821616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724400"/>
            <a:ext cx="2259807" cy="1395841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sk-SK" sz="4500" b="1" dirty="0"/>
              <a:t>Telesná výchova</a:t>
            </a:r>
          </a:p>
        </p:txBody>
      </p:sp>
      <p:pic>
        <p:nvPicPr>
          <p:cNvPr id="12" name="Zástupný objekt pre obsah 11" descr="Obrázok, na ktorom je šport, exteriér, osoba, lyžovanie&#10;&#10;Automaticky generovaný popis">
            <a:extLst>
              <a:ext uri="{FF2B5EF4-FFF2-40B4-BE49-F238E27FC236}">
                <a16:creationId xmlns:a16="http://schemas.microsoft.com/office/drawing/2014/main" id="{9ABF79F0-22BD-387E-36B6-63CA9338B5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526" y="1475462"/>
            <a:ext cx="3013305" cy="2057400"/>
          </a:xfrm>
        </p:spPr>
      </p:pic>
      <p:pic>
        <p:nvPicPr>
          <p:cNvPr id="10" name="Zástupný objekt pre obsah 9" descr="Obrázok, na ktorom je osoba, ošatenie, šport, pózovanie&#10;&#10;Automaticky generovaný popis">
            <a:extLst>
              <a:ext uri="{FF2B5EF4-FFF2-40B4-BE49-F238E27FC236}">
                <a16:creationId xmlns:a16="http://schemas.microsoft.com/office/drawing/2014/main" id="{A67F288B-583C-449B-339A-3A4F9464A4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995" y="1118047"/>
            <a:ext cx="2795370" cy="1980128"/>
          </a:xfrm>
        </p:spPr>
      </p:pic>
      <p:pic>
        <p:nvPicPr>
          <p:cNvPr id="14" name="Obrázok 13" descr="Obrázok, na ktorom je exteriér, športové vybavenie, osoba, obuv&#10;&#10;Automaticky generovaný popis">
            <a:extLst>
              <a:ext uri="{FF2B5EF4-FFF2-40B4-BE49-F238E27FC236}">
                <a16:creationId xmlns:a16="http://schemas.microsoft.com/office/drawing/2014/main" id="{10F2396F-DCE8-1931-1189-B9CAE37B50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3204" y="3956052"/>
            <a:ext cx="3249978" cy="1873248"/>
          </a:xfrm>
          <a:prstGeom prst="rect">
            <a:avLst/>
          </a:prstGeom>
        </p:spPr>
      </p:pic>
      <p:pic>
        <p:nvPicPr>
          <p:cNvPr id="16" name="Obrázok 15" descr="Obrázok, na ktorom je ošatenie, osoba, štadión, chlap&#10;&#10;Automaticky generovaný popis">
            <a:extLst>
              <a:ext uri="{FF2B5EF4-FFF2-40B4-BE49-F238E27FC236}">
                <a16:creationId xmlns:a16="http://schemas.microsoft.com/office/drawing/2014/main" id="{7188A361-9066-5051-CDED-5F17398DF4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430" y="884133"/>
            <a:ext cx="2028752" cy="2705003"/>
          </a:xfrm>
          <a:prstGeom prst="rect">
            <a:avLst/>
          </a:prstGeom>
        </p:spPr>
      </p:pic>
      <p:pic>
        <p:nvPicPr>
          <p:cNvPr id="18" name="Obrázok 17" descr="Obrázok, na ktorom je športový zápas, šport, osoba, obuv&#10;&#10;Automaticky generovaný popis">
            <a:extLst>
              <a:ext uri="{FF2B5EF4-FFF2-40B4-BE49-F238E27FC236}">
                <a16:creationId xmlns:a16="http://schemas.microsoft.com/office/drawing/2014/main" id="{05254240-88A7-DA6A-0B21-5932CF1C99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9603" y="4547136"/>
            <a:ext cx="2433560" cy="1750368"/>
          </a:xfrm>
          <a:prstGeom prst="rect">
            <a:avLst/>
          </a:prstGeom>
        </p:spPr>
      </p:pic>
      <p:pic>
        <p:nvPicPr>
          <p:cNvPr id="1026" name="Picture 2" descr="F:\Fotky - Turistický\prezentacia\img_20220927_11424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809" y="3381212"/>
            <a:ext cx="1786943" cy="11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ĺžnik 2"/>
          <p:cNvSpPr/>
          <p:nvPr/>
        </p:nvSpPr>
        <p:spPr>
          <a:xfrm>
            <a:off x="594944" y="326227"/>
            <a:ext cx="2763769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Športová príprava</a:t>
            </a:r>
          </a:p>
        </p:txBody>
      </p:sp>
      <p:sp>
        <p:nvSpPr>
          <p:cNvPr id="4" name="Obdĺžnik 3"/>
          <p:cNvSpPr/>
          <p:nvPr/>
        </p:nvSpPr>
        <p:spPr>
          <a:xfrm>
            <a:off x="3563582" y="711549"/>
            <a:ext cx="2156103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Lyžiarsky kurz</a:t>
            </a:r>
          </a:p>
        </p:txBody>
      </p:sp>
      <p:sp>
        <p:nvSpPr>
          <p:cNvPr id="5" name="Obdĺžnik 4"/>
          <p:cNvSpPr/>
          <p:nvPr/>
        </p:nvSpPr>
        <p:spPr>
          <a:xfrm>
            <a:off x="4766135" y="89135"/>
            <a:ext cx="4377865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Chodíme na hokejové zápasy</a:t>
            </a:r>
          </a:p>
        </p:txBody>
      </p:sp>
      <p:sp>
        <p:nvSpPr>
          <p:cNvPr id="6" name="Obdĺžnik 5"/>
          <p:cNvSpPr/>
          <p:nvPr/>
        </p:nvSpPr>
        <p:spPr>
          <a:xfrm>
            <a:off x="3429743" y="6196216"/>
            <a:ext cx="1188146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Florbal</a:t>
            </a:r>
            <a:endParaRPr lang="sk-SK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5948961" y="5934606"/>
            <a:ext cx="2578463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Futbalový turnaj</a:t>
            </a:r>
          </a:p>
        </p:txBody>
      </p:sp>
      <p:sp>
        <p:nvSpPr>
          <p:cNvPr id="8" name="Obdĺžnik 7"/>
          <p:cNvSpPr/>
          <p:nvPr/>
        </p:nvSpPr>
        <p:spPr>
          <a:xfrm>
            <a:off x="2602780" y="3345602"/>
            <a:ext cx="2638799" cy="95410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Exkurzia </a:t>
            </a:r>
          </a:p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 múzea športu</a:t>
            </a:r>
          </a:p>
        </p:txBody>
      </p:sp>
    </p:spTree>
    <p:extLst>
      <p:ext uri="{BB962C8B-B14F-4D97-AF65-F5344CB8AC3E}">
        <p14:creationId xmlns:p14="http://schemas.microsoft.com/office/powerpoint/2010/main" val="414754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292834" y="141930"/>
            <a:ext cx="2971800" cy="1116528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sk-SK" sz="3600" b="1" dirty="0"/>
              <a:t>Iné podujatia</a:t>
            </a:r>
          </a:p>
        </p:txBody>
      </p:sp>
      <p:pic>
        <p:nvPicPr>
          <p:cNvPr id="2050" name="Picture 2" descr="F:\Fotky - Turistický\prezentacia\FB_IMG_170921867494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0567" y="162580"/>
            <a:ext cx="3054882" cy="292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ĺžnik 5"/>
          <p:cNvSpPr/>
          <p:nvPr/>
        </p:nvSpPr>
        <p:spPr>
          <a:xfrm>
            <a:off x="6453360" y="304800"/>
            <a:ext cx="2582117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Mikuláš na škole</a:t>
            </a:r>
          </a:p>
        </p:txBody>
      </p:sp>
      <p:sp>
        <p:nvSpPr>
          <p:cNvPr id="8" name="Obdĺžnik 7"/>
          <p:cNvSpPr/>
          <p:nvPr/>
        </p:nvSpPr>
        <p:spPr>
          <a:xfrm>
            <a:off x="2438400" y="6172200"/>
            <a:ext cx="2390591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Vianočný bazár</a:t>
            </a:r>
          </a:p>
        </p:txBody>
      </p:sp>
      <p:pic>
        <p:nvPicPr>
          <p:cNvPr id="4" name="Obrázok 3" descr="Obrázok, na ktorom je ošatenie, osoba, obuv, šaty&#10;&#10;Obsah vygenerovaný umelou inteligenciou môže byť nesprávny.">
            <a:extLst>
              <a:ext uri="{FF2B5EF4-FFF2-40B4-BE49-F238E27FC236}">
                <a16:creationId xmlns:a16="http://schemas.microsoft.com/office/drawing/2014/main" id="{94372C75-55CF-F989-E536-2F0EB2445B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82" y="1143000"/>
            <a:ext cx="2584095" cy="3445460"/>
          </a:xfrm>
          <a:prstGeom prst="rect">
            <a:avLst/>
          </a:prstGeom>
        </p:spPr>
      </p:pic>
      <p:pic>
        <p:nvPicPr>
          <p:cNvPr id="11" name="Obrázok 10" descr="Obrázok, na ktorom je ošatenie, exteriér, dav, osoba&#10;&#10;Obsah vygenerovaný umelou inteligenciou môže byť nesprávny.">
            <a:extLst>
              <a:ext uri="{FF2B5EF4-FFF2-40B4-BE49-F238E27FC236}">
                <a16:creationId xmlns:a16="http://schemas.microsoft.com/office/drawing/2014/main" id="{4276CC58-8415-0D64-097A-0F6BBD98D5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601677"/>
            <a:ext cx="3607494" cy="2404996"/>
          </a:xfrm>
          <a:prstGeom prst="rect">
            <a:avLst/>
          </a:prstGeom>
        </p:spPr>
      </p:pic>
      <p:pic>
        <p:nvPicPr>
          <p:cNvPr id="13" name="Obrázok 12" descr="Obrázok, na ktorom je ľudská tvár, osoba, úsmev, ošatenie&#10;&#10;Obsah vygenerovaný umelou inteligenciou môže byť nesprávny.">
            <a:extLst>
              <a:ext uri="{FF2B5EF4-FFF2-40B4-BE49-F238E27FC236}">
                <a16:creationId xmlns:a16="http://schemas.microsoft.com/office/drawing/2014/main" id="{65C94811-92AB-F3A1-B6D2-F37120FF9B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3" y="3601677"/>
            <a:ext cx="2081177" cy="3121766"/>
          </a:xfrm>
          <a:prstGeom prst="rect">
            <a:avLst/>
          </a:prstGeom>
        </p:spPr>
      </p:pic>
      <p:pic>
        <p:nvPicPr>
          <p:cNvPr id="15" name="Obrázok 14" descr="Obrázok, na ktorom je ľudská tvár, ošatenie, osoba, sako&#10;&#10;Obsah vygenerovaný umelou inteligenciou môže byť nesprávny.">
            <a:extLst>
              <a:ext uri="{FF2B5EF4-FFF2-40B4-BE49-F238E27FC236}">
                <a16:creationId xmlns:a16="http://schemas.microsoft.com/office/drawing/2014/main" id="{8DF3C501-4476-BA01-EEC1-C0F36E853B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3" y="1388339"/>
            <a:ext cx="3054882" cy="2040661"/>
          </a:xfrm>
          <a:prstGeom prst="rect">
            <a:avLst/>
          </a:prstGeom>
        </p:spPr>
      </p:pic>
      <p:pic>
        <p:nvPicPr>
          <p:cNvPr id="17" name="Obrázok 16" descr="Obrázok, na ktorom je ošatenie, ľudská tvár, osoba, exteriér&#10;&#10;Obsah vygenerovaný umelou inteligenciou môže byť nesprávny.">
            <a:extLst>
              <a:ext uri="{FF2B5EF4-FFF2-40B4-BE49-F238E27FC236}">
                <a16:creationId xmlns:a16="http://schemas.microsoft.com/office/drawing/2014/main" id="{AA1AE21E-8B13-4043-18ED-55041651B3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877" y="4785697"/>
            <a:ext cx="2913600" cy="19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2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500"/>
                            </p:stCondLst>
                            <p:childTnLst>
                              <p:par>
                                <p:cTn id="4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>
            <a:extLst>
              <a:ext uri="{FF2B5EF4-FFF2-40B4-BE49-F238E27FC236}">
                <a16:creationId xmlns:a16="http://schemas.microsoft.com/office/drawing/2014/main" id="{C88D4EFF-0002-8998-2008-2E4D0617BFF9}"/>
              </a:ext>
            </a:extLst>
          </p:cNvPr>
          <p:cNvSpPr/>
          <p:nvPr/>
        </p:nvSpPr>
        <p:spPr>
          <a:xfrm>
            <a:off x="1740428" y="272535"/>
            <a:ext cx="3505200" cy="914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600" b="1" dirty="0">
                <a:solidFill>
                  <a:schemeClr val="tx1"/>
                </a:solidFill>
                <a:latin typeface="Abadi" panose="020B0604020104020204" pitchFamily="34" charset="0"/>
              </a:rPr>
              <a:t>ŠKOLSKÝ PLES</a:t>
            </a:r>
          </a:p>
        </p:txBody>
      </p:sp>
      <p:pic>
        <p:nvPicPr>
          <p:cNvPr id="8" name="Obrázok 7" descr="Obrázok, na ktorom je vnútri, nábytok, okno, obrus&#10;&#10;Obsah vygenerovaný umelou inteligenciou môže byť nesprávny.">
            <a:extLst>
              <a:ext uri="{FF2B5EF4-FFF2-40B4-BE49-F238E27FC236}">
                <a16:creationId xmlns:a16="http://schemas.microsoft.com/office/drawing/2014/main" id="{F26A6AB8-B699-BD70-B687-258807D93D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5057"/>
            <a:ext cx="2895600" cy="2895600"/>
          </a:xfrm>
          <a:prstGeom prst="rect">
            <a:avLst/>
          </a:prstGeom>
        </p:spPr>
      </p:pic>
      <p:pic>
        <p:nvPicPr>
          <p:cNvPr id="10" name="Obrázok 9" descr="Obrázok, na ktorom je ošatenie, osoba, žena, úsmev&#10;&#10;Obsah vygenerovaný umelou inteligenciou môže byť nesprávny.">
            <a:extLst>
              <a:ext uri="{FF2B5EF4-FFF2-40B4-BE49-F238E27FC236}">
                <a16:creationId xmlns:a16="http://schemas.microsoft.com/office/drawing/2014/main" id="{25EC0BF0-33AD-887C-1B7A-3981EB2303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8" y="4106560"/>
            <a:ext cx="4515017" cy="2694570"/>
          </a:xfrm>
          <a:prstGeom prst="rect">
            <a:avLst/>
          </a:prstGeom>
        </p:spPr>
      </p:pic>
      <p:pic>
        <p:nvPicPr>
          <p:cNvPr id="12" name="Obrázok 11" descr="Obrázok, na ktorom je osoba, obuv, ošatenie, tanec&#10;&#10;Obsah vygenerovaný umelou inteligenciou môže byť nesprávny.">
            <a:extLst>
              <a:ext uri="{FF2B5EF4-FFF2-40B4-BE49-F238E27FC236}">
                <a16:creationId xmlns:a16="http://schemas.microsoft.com/office/drawing/2014/main" id="{52B7D581-E169-8C57-2AF8-A29403CFFE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43" y="4217221"/>
            <a:ext cx="3886200" cy="2583909"/>
          </a:xfrm>
          <a:prstGeom prst="rect">
            <a:avLst/>
          </a:prstGeom>
        </p:spPr>
      </p:pic>
      <p:pic>
        <p:nvPicPr>
          <p:cNvPr id="14" name="Obrázok 13" descr="Obrázok, na ktorom je ošatenie, ľudská tvár, osoba, úsmev&#10;&#10;Obsah vygenerovaný umelou inteligenciou môže byť nesprávny.">
            <a:extLst>
              <a:ext uri="{FF2B5EF4-FFF2-40B4-BE49-F238E27FC236}">
                <a16:creationId xmlns:a16="http://schemas.microsoft.com/office/drawing/2014/main" id="{6D356F4A-1369-4090-1F3B-0A323C87D8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7" y="1320198"/>
            <a:ext cx="3110742" cy="2108802"/>
          </a:xfrm>
          <a:prstGeom prst="rect">
            <a:avLst/>
          </a:prstGeom>
        </p:spPr>
      </p:pic>
      <p:pic>
        <p:nvPicPr>
          <p:cNvPr id="16" name="Obrázok 15" descr="Obrázok, na ktorom je stolička, nábytok, vnútri, balón&#10;&#10;Obsah vygenerovaný umelou inteligenciou môže byť nesprávny.">
            <a:extLst>
              <a:ext uri="{FF2B5EF4-FFF2-40B4-BE49-F238E27FC236}">
                <a16:creationId xmlns:a16="http://schemas.microsoft.com/office/drawing/2014/main" id="{FA1B784F-ECDB-D332-CDFE-FA8DEE0BE6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906" y="2203364"/>
            <a:ext cx="2627986" cy="174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6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>
            <a:extLst>
              <a:ext uri="{FF2B5EF4-FFF2-40B4-BE49-F238E27FC236}">
                <a16:creationId xmlns:a16="http://schemas.microsoft.com/office/drawing/2014/main" id="{1E7D4F92-B2E9-969D-C545-BEF3BAFC418B}"/>
              </a:ext>
            </a:extLst>
          </p:cNvPr>
          <p:cNvSpPr/>
          <p:nvPr/>
        </p:nvSpPr>
        <p:spPr>
          <a:xfrm rot="21292535">
            <a:off x="177294" y="278861"/>
            <a:ext cx="4572000" cy="76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3200" b="1" dirty="0">
                <a:latin typeface="Abadi" panose="020B0604020104020204" pitchFamily="34" charset="0"/>
              </a:rPr>
              <a:t>HERNÉ PRESTÁVKY </a:t>
            </a:r>
            <a:r>
              <a:rPr lang="sk-SK" sz="3200" b="1" dirty="0">
                <a:latin typeface="Abadi" panose="020B0604020104020204" pitchFamily="34" charset="0"/>
                <a:sym typeface="Wingdings" panose="05000000000000000000" pitchFamily="2" charset="2"/>
              </a:rPr>
              <a:t></a:t>
            </a:r>
            <a:endParaRPr lang="sk-SK" sz="3200" b="1" dirty="0">
              <a:latin typeface="Abadi" panose="020B0604020104020204" pitchFamily="34" charset="0"/>
            </a:endParaRPr>
          </a:p>
        </p:txBody>
      </p:sp>
      <p:pic>
        <p:nvPicPr>
          <p:cNvPr id="4" name="Obrázok 3" descr="Obrázok, na ktorom je nábytok, ošatenie, vnútri, stena&#10;&#10;Obsah vygenerovaný umelou inteligenciou môže byť nesprávny.">
            <a:extLst>
              <a:ext uri="{FF2B5EF4-FFF2-40B4-BE49-F238E27FC236}">
                <a16:creationId xmlns:a16="http://schemas.microsoft.com/office/drawing/2014/main" id="{4CC1D1C2-665E-4C56-9867-9D437B36C1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60" y="1243521"/>
            <a:ext cx="3531612" cy="2648709"/>
          </a:xfrm>
          <a:prstGeom prst="rect">
            <a:avLst/>
          </a:prstGeom>
        </p:spPr>
      </p:pic>
      <p:pic>
        <p:nvPicPr>
          <p:cNvPr id="6" name="Obrázok 5" descr="Obrázok, na ktorom je ošatenie, ľudská tvár, osoba, dievča&#10;&#10;Obsah vygenerovaný umelou inteligenciou môže byť nesprávny.">
            <a:extLst>
              <a:ext uri="{FF2B5EF4-FFF2-40B4-BE49-F238E27FC236}">
                <a16:creationId xmlns:a16="http://schemas.microsoft.com/office/drawing/2014/main" id="{33071ACD-B621-12FA-D619-611BF2861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987" y="4127499"/>
            <a:ext cx="1924049" cy="2565399"/>
          </a:xfrm>
          <a:prstGeom prst="rect">
            <a:avLst/>
          </a:prstGeom>
        </p:spPr>
      </p:pic>
      <p:pic>
        <p:nvPicPr>
          <p:cNvPr id="8" name="Obrázok 7" descr="Obrázok, na ktorom je ľudská tvár, ošatenie, osoba, vnútri&#10;&#10;Obsah vygenerovaný umelou inteligenciou môže byť nesprávny.">
            <a:extLst>
              <a:ext uri="{FF2B5EF4-FFF2-40B4-BE49-F238E27FC236}">
                <a16:creationId xmlns:a16="http://schemas.microsoft.com/office/drawing/2014/main" id="{62A8752B-0D12-7010-CB86-A52BBF87ED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04800" y="4038599"/>
            <a:ext cx="2057400" cy="2743200"/>
          </a:xfrm>
          <a:prstGeom prst="rect">
            <a:avLst/>
          </a:prstGeom>
        </p:spPr>
      </p:pic>
      <p:sp>
        <p:nvSpPr>
          <p:cNvPr id="9" name="Obdĺžnik 8">
            <a:extLst>
              <a:ext uri="{FF2B5EF4-FFF2-40B4-BE49-F238E27FC236}">
                <a16:creationId xmlns:a16="http://schemas.microsoft.com/office/drawing/2014/main" id="{508F2D14-926B-1F70-8A0E-4923F3B3A61F}"/>
              </a:ext>
            </a:extLst>
          </p:cNvPr>
          <p:cNvSpPr/>
          <p:nvPr/>
        </p:nvSpPr>
        <p:spPr>
          <a:xfrm rot="346692">
            <a:off x="5570735" y="340324"/>
            <a:ext cx="3531612" cy="100565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2800" b="1" dirty="0">
                <a:latin typeface="Abadi" panose="020B0604020104020204" pitchFamily="34" charset="0"/>
              </a:rPr>
              <a:t>BUBNOVAČKA</a:t>
            </a:r>
          </a:p>
        </p:txBody>
      </p:sp>
      <p:pic>
        <p:nvPicPr>
          <p:cNvPr id="11" name="Obrázok 10" descr="Obrázok, na ktorom je ošatenie, exteriér, osoba, ľudská tvár&#10;&#10;Obsah vygenerovaný umelou inteligenciou môže byť nesprávny.">
            <a:extLst>
              <a:ext uri="{FF2B5EF4-FFF2-40B4-BE49-F238E27FC236}">
                <a16:creationId xmlns:a16="http://schemas.microsoft.com/office/drawing/2014/main" id="{038696DC-B30C-A700-5BB1-4274A9AD49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437" y="1513114"/>
            <a:ext cx="1983054" cy="3305090"/>
          </a:xfrm>
          <a:prstGeom prst="rect">
            <a:avLst/>
          </a:prstGeom>
        </p:spPr>
      </p:pic>
      <p:pic>
        <p:nvPicPr>
          <p:cNvPr id="13" name="Obrázok 12" descr="Obrázok, na ktorom je exteriér, osoba, ošatenie, ľudská tvár&#10;&#10;Obsah vygenerovaný umelou inteligenciou môže byť nesprávny.">
            <a:extLst>
              <a:ext uri="{FF2B5EF4-FFF2-40B4-BE49-F238E27FC236}">
                <a16:creationId xmlns:a16="http://schemas.microsoft.com/office/drawing/2014/main" id="{E6FA3974-4B03-1DC3-7FE5-C26EE15251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92" y="3623663"/>
            <a:ext cx="2301926" cy="306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5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doors dir="ver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25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ošatenie, vnútri, stena, chlapec&#10;&#10;Automaticky generovaný popis">
            <a:extLst>
              <a:ext uri="{FF2B5EF4-FFF2-40B4-BE49-F238E27FC236}">
                <a16:creationId xmlns:a16="http://schemas.microsoft.com/office/drawing/2014/main" id="{4ADC1AC1-D1D2-E82D-B8AC-7FE16CDCB3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18" y="3453317"/>
            <a:ext cx="3767609" cy="2825708"/>
          </a:xfrm>
          <a:prstGeom prst="rect">
            <a:avLst/>
          </a:prstGeom>
        </p:spPr>
      </p:pic>
      <p:pic>
        <p:nvPicPr>
          <p:cNvPr id="7" name="Obrázok 6" descr="Obrázok, na ktorom je ošatenie, vnútri, učiaci sa, osoba&#10;&#10;Automaticky generovaný popis">
            <a:extLst>
              <a:ext uri="{FF2B5EF4-FFF2-40B4-BE49-F238E27FC236}">
                <a16:creationId xmlns:a16="http://schemas.microsoft.com/office/drawing/2014/main" id="{3D68E98A-B781-672F-5398-4D37863FE7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319" y="1058166"/>
            <a:ext cx="2842096" cy="2131572"/>
          </a:xfrm>
          <a:prstGeom prst="rect">
            <a:avLst/>
          </a:prstGeom>
        </p:spPr>
      </p:pic>
      <p:pic>
        <p:nvPicPr>
          <p:cNvPr id="9" name="Obrázok 8" descr="Obrázok, na ktorom je ošatenie, osoba, učiaci sa, chlapec&#10;&#10;Automaticky generovaný popis">
            <a:extLst>
              <a:ext uri="{FF2B5EF4-FFF2-40B4-BE49-F238E27FC236}">
                <a16:creationId xmlns:a16="http://schemas.microsoft.com/office/drawing/2014/main" id="{86587884-0117-9676-9026-14C1B0D233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59" y="1289562"/>
            <a:ext cx="2966720" cy="1668780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192F367D-0DBF-A5A2-DC8E-A67EC4BD9575}"/>
              </a:ext>
            </a:extLst>
          </p:cNvPr>
          <p:cNvSpPr txBox="1"/>
          <p:nvPr/>
        </p:nvSpPr>
        <p:spPr>
          <a:xfrm>
            <a:off x="107556" y="174801"/>
            <a:ext cx="8928889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sk-SK" sz="3200" b="1" dirty="0" err="1">
                <a:latin typeface="Abadi" panose="020B0604020104020204" pitchFamily="34" charset="0"/>
              </a:rPr>
              <a:t>Mimočítankové</a:t>
            </a:r>
            <a:r>
              <a:rPr lang="sk-SK" sz="3200" b="1" dirty="0">
                <a:latin typeface="Abadi" panose="020B0604020104020204" pitchFamily="34" charset="0"/>
              </a:rPr>
              <a:t> čítanie – rozvoj čitateľskej </a:t>
            </a:r>
            <a:r>
              <a:rPr lang="sk-SK" sz="3200" b="1" dirty="0">
                <a:highlight>
                  <a:srgbClr val="FFFF00"/>
                </a:highlight>
                <a:latin typeface="Abadi" panose="020B0604020104020204" pitchFamily="34" charset="0"/>
              </a:rPr>
              <a:t>gramotnosti</a:t>
            </a:r>
            <a:r>
              <a:rPr lang="sk-SK" sz="3200" b="1" dirty="0">
                <a:latin typeface="Abadi" panose="020B0604020104020204" pitchFamily="34" charset="0"/>
              </a:rPr>
              <a:t> 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D356517E-6634-0B3B-F92F-15C25715CCB4}"/>
              </a:ext>
            </a:extLst>
          </p:cNvPr>
          <p:cNvSpPr txBox="1"/>
          <p:nvPr/>
        </p:nvSpPr>
        <p:spPr>
          <a:xfrm>
            <a:off x="7073355" y="1089757"/>
            <a:ext cx="175260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latin typeface="Abadi" panose="020B0604020104020204" pitchFamily="34" charset="0"/>
              </a:rPr>
              <a:t>Naša knižnica </a:t>
            </a:r>
            <a:r>
              <a:rPr lang="sk-SK" sz="2400" b="1" dirty="0">
                <a:latin typeface="Abadi" panose="020B0604020104020204" pitchFamily="34" charset="0"/>
                <a:sym typeface="Wingdings" panose="05000000000000000000" pitchFamily="2" charset="2"/>
              </a:rPr>
              <a:t></a:t>
            </a:r>
            <a:endParaRPr lang="sk-SK" sz="2400" b="1" dirty="0">
              <a:latin typeface="Abadi" panose="020B0604020104020204" pitchFamily="34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83C30119-9A92-18FA-D504-67CA2EDCEA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82210" y="3879104"/>
            <a:ext cx="2318327" cy="1738745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BDE2A1EC-DB28-1CB1-4978-2AAFBB1D59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382388" y="2509510"/>
            <a:ext cx="3084460" cy="231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5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>
            <a:extLst>
              <a:ext uri="{FF2B5EF4-FFF2-40B4-BE49-F238E27FC236}">
                <a16:creationId xmlns:a16="http://schemas.microsoft.com/office/drawing/2014/main" id="{EA230870-AEA4-8B66-69E2-428D0BB36BEC}"/>
              </a:ext>
            </a:extLst>
          </p:cNvPr>
          <p:cNvSpPr/>
          <p:nvPr/>
        </p:nvSpPr>
        <p:spPr>
          <a:xfrm>
            <a:off x="100843" y="148493"/>
            <a:ext cx="8801100" cy="2057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 sz="3200" b="1" dirty="0">
              <a:solidFill>
                <a:schemeClr val="tx1"/>
              </a:solidFill>
              <a:latin typeface="Abadi" panose="020B0604020104020204" pitchFamily="34" charset="0"/>
            </a:endParaRPr>
          </a:p>
          <a:p>
            <a:pPr algn="ctr"/>
            <a:endParaRPr lang="sk-SK" sz="3200" b="1" dirty="0">
              <a:solidFill>
                <a:schemeClr val="tx1"/>
              </a:solidFill>
              <a:latin typeface="Abadi" panose="020B0604020104020204" pitchFamily="34" charset="0"/>
            </a:endParaRPr>
          </a:p>
          <a:p>
            <a:pPr algn="ctr"/>
            <a:r>
              <a:rPr lang="sk-SK" sz="3200" b="1" dirty="0">
                <a:solidFill>
                  <a:schemeClr val="tx1"/>
                </a:solidFill>
                <a:latin typeface="Abadi" panose="020B0604020104020204" pitchFamily="34" charset="0"/>
              </a:rPr>
              <a:t>PRIDAJ SA K NÁM </a:t>
            </a:r>
            <a:r>
              <a:rPr lang="sk-SK" sz="3200" b="1" dirty="0">
                <a:solidFill>
                  <a:schemeClr val="tx1"/>
                </a:solidFill>
                <a:latin typeface="Abadi" panose="020B0604020104020204" pitchFamily="34" charset="0"/>
                <a:sym typeface="Wingdings" panose="05000000000000000000" pitchFamily="2" charset="2"/>
              </a:rPr>
              <a:t> </a:t>
            </a:r>
          </a:p>
          <a:p>
            <a:pPr algn="ctr"/>
            <a:r>
              <a:rPr lang="sk-SK" sz="3200" b="1" dirty="0">
                <a:solidFill>
                  <a:schemeClr val="tx1"/>
                </a:solidFill>
                <a:latin typeface="Abadi" panose="020B0604020104020204" pitchFamily="34" charset="0"/>
                <a:sym typeface="Wingdings" panose="05000000000000000000" pitchFamily="2" charset="2"/>
              </a:rPr>
              <a:t>SPOZNAJ NOVÝCH KAMARÁTOV,</a:t>
            </a:r>
          </a:p>
          <a:p>
            <a:pPr algn="ctr"/>
            <a:r>
              <a:rPr lang="sk-SK" sz="3200" b="1" dirty="0">
                <a:solidFill>
                  <a:schemeClr val="tx1"/>
                </a:solidFill>
                <a:latin typeface="Abadi" panose="020B0604020104020204" pitchFamily="34" charset="0"/>
                <a:sym typeface="Wingdings" panose="05000000000000000000" pitchFamily="2" charset="2"/>
              </a:rPr>
              <a:t>ZAŽI </a:t>
            </a:r>
            <a:r>
              <a:rPr lang="sk-SK" sz="3200" b="1" dirty="0" smtClean="0">
                <a:solidFill>
                  <a:schemeClr val="tx1"/>
                </a:solidFill>
                <a:latin typeface="Abadi" panose="020B0604020104020204" pitchFamily="34" charset="0"/>
                <a:sym typeface="Wingdings" panose="05000000000000000000" pitchFamily="2" charset="2"/>
              </a:rPr>
              <a:t>DORODRUŽSTVO</a:t>
            </a:r>
            <a:r>
              <a:rPr lang="sk-SK" sz="3200" b="1" dirty="0">
                <a:solidFill>
                  <a:schemeClr val="tx1"/>
                </a:solidFill>
                <a:latin typeface="Abadi" panose="020B0604020104020204" pitchFamily="34" charset="0"/>
                <a:sym typeface="Wingdings" panose="05000000000000000000" pitchFamily="2" charset="2"/>
              </a:rPr>
              <a:t>, OBJAVUJ, </a:t>
            </a:r>
          </a:p>
          <a:p>
            <a:pPr algn="ctr"/>
            <a:r>
              <a:rPr lang="sk-SK" sz="3200" b="1" dirty="0">
                <a:solidFill>
                  <a:schemeClr val="tx1"/>
                </a:solidFill>
                <a:latin typeface="Abadi" panose="020B0604020104020204" pitchFamily="34" charset="0"/>
                <a:sym typeface="Wingdings" panose="05000000000000000000" pitchFamily="2" charset="2"/>
              </a:rPr>
              <a:t>ROZVÍJAJ SVOJE TALENTY - SME TU PRE TEBA </a:t>
            </a:r>
          </a:p>
          <a:p>
            <a:pPr algn="ctr"/>
            <a:endParaRPr lang="sk-SK" sz="3200" b="1" dirty="0">
              <a:solidFill>
                <a:schemeClr val="tx1"/>
              </a:solidFill>
              <a:latin typeface="Abadi" panose="020B0604020104020204" pitchFamily="34" charset="0"/>
              <a:sym typeface="Wingdings" panose="05000000000000000000" pitchFamily="2" charset="2"/>
            </a:endParaRPr>
          </a:p>
          <a:p>
            <a:pPr algn="ctr"/>
            <a:endParaRPr lang="sk-SK" sz="3200" b="1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pic>
        <p:nvPicPr>
          <p:cNvPr id="12" name="Obrázok 11" descr="Obrázok, na ktorom je osoba, šport, športový zápas, obuv&#10;&#10;Obsah vygenerovaný umelou inteligenciou môže byť nesprávny.">
            <a:extLst>
              <a:ext uri="{FF2B5EF4-FFF2-40B4-BE49-F238E27FC236}">
                <a16:creationId xmlns:a16="http://schemas.microsoft.com/office/drawing/2014/main" id="{06EFA07E-8C53-6ADA-05B2-AD8A7DFE25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86" y="4967862"/>
            <a:ext cx="2476500" cy="1857375"/>
          </a:xfrm>
          <a:prstGeom prst="rect">
            <a:avLst/>
          </a:prstGeom>
        </p:spPr>
      </p:pic>
      <p:pic>
        <p:nvPicPr>
          <p:cNvPr id="14" name="Obrázok 13" descr="Obrázok, na ktorom je ošatenie, osoba, obuv, chlap&#10;&#10;Obsah vygenerovaný umelou inteligenciou môže byť nesprávny.">
            <a:extLst>
              <a:ext uri="{FF2B5EF4-FFF2-40B4-BE49-F238E27FC236}">
                <a16:creationId xmlns:a16="http://schemas.microsoft.com/office/drawing/2014/main" id="{CEEE550B-083B-B0A0-DBC0-152571225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334607"/>
            <a:ext cx="2133600" cy="2523393"/>
          </a:xfrm>
          <a:prstGeom prst="rect">
            <a:avLst/>
          </a:prstGeom>
        </p:spPr>
      </p:pic>
      <p:pic>
        <p:nvPicPr>
          <p:cNvPr id="16" name="Obrázok 15" descr="Obrázok, na ktorom je ošatenie, osoba, úsmev, vnútri&#10;&#10;Obsah vygenerovaný umelou inteligenciou môže byť nesprávny.">
            <a:extLst>
              <a:ext uri="{FF2B5EF4-FFF2-40B4-BE49-F238E27FC236}">
                <a16:creationId xmlns:a16="http://schemas.microsoft.com/office/drawing/2014/main" id="{9750AE01-860E-97C8-D3ED-B4B66DFFE6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330" y="2336713"/>
            <a:ext cx="2783114" cy="2087336"/>
          </a:xfrm>
          <a:prstGeom prst="rect">
            <a:avLst/>
          </a:prstGeom>
        </p:spPr>
      </p:pic>
      <p:pic>
        <p:nvPicPr>
          <p:cNvPr id="18" name="Obrázok 17" descr="Obrázok, na ktorom je obuv, osoba, ošatenie, exteriér&#10;&#10;Obsah vygenerovaný umelou inteligenciou môže byť nesprávny.">
            <a:extLst>
              <a:ext uri="{FF2B5EF4-FFF2-40B4-BE49-F238E27FC236}">
                <a16:creationId xmlns:a16="http://schemas.microsoft.com/office/drawing/2014/main" id="{1B293665-230A-878C-5914-D150E8EEC7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255" y="2440388"/>
            <a:ext cx="1777723" cy="1777723"/>
          </a:xfrm>
          <a:prstGeom prst="rect">
            <a:avLst/>
          </a:prstGeom>
        </p:spPr>
      </p:pic>
      <p:pic>
        <p:nvPicPr>
          <p:cNvPr id="20" name="Obrázok 19" descr="Obrázok, na ktorom je osoba, exteriér, nebo, ošatenie&#10;&#10;Obsah vygenerovaný umelou inteligenciou môže byť nesprávny.">
            <a:extLst>
              <a:ext uri="{FF2B5EF4-FFF2-40B4-BE49-F238E27FC236}">
                <a16:creationId xmlns:a16="http://schemas.microsoft.com/office/drawing/2014/main" id="{8C5D2C6B-C5E0-78E1-6C41-CF9293B4F9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330" y="4569708"/>
            <a:ext cx="3221584" cy="2255529"/>
          </a:xfrm>
          <a:prstGeom prst="rect">
            <a:avLst/>
          </a:prstGeom>
        </p:spPr>
      </p:pic>
      <p:pic>
        <p:nvPicPr>
          <p:cNvPr id="22" name="Obrázok 21" descr="Obrázok, na ktorom je exteriér, osoba, sneh, obuv&#10;&#10;Obsah vygenerovaný umelou inteligenciou môže byť nesprávny.">
            <a:extLst>
              <a:ext uri="{FF2B5EF4-FFF2-40B4-BE49-F238E27FC236}">
                <a16:creationId xmlns:a16="http://schemas.microsoft.com/office/drawing/2014/main" id="{EC6762DE-A4A8-DE2E-624E-A5DA3BF702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954" y="2906013"/>
            <a:ext cx="1417604" cy="1890138"/>
          </a:xfrm>
          <a:prstGeom prst="rect">
            <a:avLst/>
          </a:prstGeom>
        </p:spPr>
      </p:pic>
      <p:pic>
        <p:nvPicPr>
          <p:cNvPr id="24" name="Obrázok 23" descr="Obrázok, na ktorom je Vianoce, ošatenie, vianočný stromček, strom&#10;&#10;Obsah vygenerovaný umelou inteligenciou môže byť nesprávny.">
            <a:extLst>
              <a:ext uri="{FF2B5EF4-FFF2-40B4-BE49-F238E27FC236}">
                <a16:creationId xmlns:a16="http://schemas.microsoft.com/office/drawing/2014/main" id="{A20F5D4C-7159-ACBB-AC0E-910E92861D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55" y="2421690"/>
            <a:ext cx="1417604" cy="189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4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doors dir="ver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75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970704" y="67270"/>
            <a:ext cx="71233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Ďakujeme za pozornosť!</a:t>
            </a:r>
          </a:p>
        </p:txBody>
      </p:sp>
      <p:sp>
        <p:nvSpPr>
          <p:cNvPr id="3" name="Obdĺžnik 2"/>
          <p:cNvSpPr/>
          <p:nvPr/>
        </p:nvSpPr>
        <p:spPr>
          <a:xfrm>
            <a:off x="726149" y="990600"/>
            <a:ext cx="76124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Prezentáciu </a:t>
            </a:r>
            <a:r>
              <a:rPr lang="sk-SK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pripravilI</a:t>
            </a:r>
            <a:r>
              <a:rPr lang="sk-SK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</p:txBody>
      </p:sp>
      <p:sp>
        <p:nvSpPr>
          <p:cNvPr id="4" name="Obdĺžnik 3"/>
          <p:cNvSpPr/>
          <p:nvPr/>
        </p:nvSpPr>
        <p:spPr>
          <a:xfrm>
            <a:off x="1349865" y="2133600"/>
            <a:ext cx="6444265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Mgr. Jana Charvátová</a:t>
            </a:r>
          </a:p>
          <a:p>
            <a:pPr algn="ctr"/>
            <a:r>
              <a:rPr lang="sk-SK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Mgr. Monika </a:t>
            </a:r>
            <a:r>
              <a:rPr lang="sk-SK" sz="54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Špirková</a:t>
            </a:r>
            <a:endParaRPr lang="sk-SK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r>
              <a:rPr lang="sk-SK" sz="54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Mgr. Lucia </a:t>
            </a:r>
            <a:r>
              <a:rPr lang="sk-SK" sz="5400" b="1" cap="none" spc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Marťáková</a:t>
            </a:r>
            <a:endParaRPr lang="sk-SK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endParaRPr lang="sk-SK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1632570" y="4664104"/>
            <a:ext cx="5878853" cy="92333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Fotografie: archív ZŠ</a:t>
            </a:r>
          </a:p>
        </p:txBody>
      </p:sp>
      <p:sp>
        <p:nvSpPr>
          <p:cNvPr id="8" name="Obdĺžnik 7"/>
          <p:cNvSpPr/>
          <p:nvPr/>
        </p:nvSpPr>
        <p:spPr>
          <a:xfrm>
            <a:off x="255563" y="5296143"/>
            <a:ext cx="8915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sk-SK" sz="28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 algn="ctr"/>
            <a:r>
              <a:rPr lang="sk-SK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Aktivity si môžete pozrieť na webe školy</a:t>
            </a:r>
          </a:p>
          <a:p>
            <a:pPr lvl="0" algn="ctr"/>
            <a:r>
              <a:rPr lang="sk-SK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linkClick r:id="rId2"/>
              </a:rPr>
              <a:t>www.zskuliskova.sk</a:t>
            </a:r>
            <a:endParaRPr lang="sk-SK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Obrázok, na ktorom je osoba, obuv, ošatenie, vnútri&#10;&#10;Automaticky generovaný popis">
            <a:extLst>
              <a:ext uri="{FF2B5EF4-FFF2-40B4-BE49-F238E27FC236}">
                <a16:creationId xmlns:a16="http://schemas.microsoft.com/office/drawing/2014/main" id="{30FF6EFD-D944-1A2B-85C6-7DB3CE0F63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72" y="3962400"/>
            <a:ext cx="3225437" cy="2419078"/>
          </a:xfrm>
          <a:prstGeom prst="rect">
            <a:avLst/>
          </a:prstGeom>
        </p:spPr>
      </p:pic>
      <p:pic>
        <p:nvPicPr>
          <p:cNvPr id="9" name="Obrázok 8" descr="Obrázok, na ktorom je obuv, osoba, ošatenie, vnútri&#10;&#10;Automaticky generovaný popis">
            <a:extLst>
              <a:ext uri="{FF2B5EF4-FFF2-40B4-BE49-F238E27FC236}">
                <a16:creationId xmlns:a16="http://schemas.microsoft.com/office/drawing/2014/main" id="{69A55CD7-A4C4-1DB9-2D78-123B3DB2F9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754" y="1894077"/>
            <a:ext cx="2426825" cy="1820119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EC2E2078-B42C-9142-5E4B-8FFAEB718521}"/>
              </a:ext>
            </a:extLst>
          </p:cNvPr>
          <p:cNvSpPr txBox="1"/>
          <p:nvPr/>
        </p:nvSpPr>
        <p:spPr>
          <a:xfrm>
            <a:off x="81998" y="247268"/>
            <a:ext cx="3284916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latin typeface="Abadi" panose="020B0604020104020204" pitchFamily="34" charset="0"/>
              </a:rPr>
              <a:t>Tenis </a:t>
            </a:r>
          </a:p>
          <a:p>
            <a:pPr algn="ctr"/>
            <a:r>
              <a:rPr lang="sk-SK" sz="2800" b="1" dirty="0">
                <a:latin typeface="Abadi" panose="020B0604020104020204" pitchFamily="34" charset="0"/>
              </a:rPr>
              <a:t>rozširujúca hodina TSV na I. stupni</a:t>
            </a:r>
          </a:p>
        </p:txBody>
      </p:sp>
      <p:pic>
        <p:nvPicPr>
          <p:cNvPr id="11" name="Obrázok 10" descr="Obrázok, na ktorom je ošatenie, osoba, obuv, dievča&#10;&#10;Automaticky generovaný popis">
            <a:extLst>
              <a:ext uri="{FF2B5EF4-FFF2-40B4-BE49-F238E27FC236}">
                <a16:creationId xmlns:a16="http://schemas.microsoft.com/office/drawing/2014/main" id="{8D862857-1E1B-0729-52F9-74BBE9D7E2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2525" y="1325477"/>
            <a:ext cx="2854021" cy="2140515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573A53EB-AD2C-F546-BDD7-F421A3DA4694}"/>
              </a:ext>
            </a:extLst>
          </p:cNvPr>
          <p:cNvSpPr txBox="1"/>
          <p:nvPr/>
        </p:nvSpPr>
        <p:spPr>
          <a:xfrm>
            <a:off x="3710255" y="247268"/>
            <a:ext cx="2183129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latin typeface="Abadi" panose="020B0604020104020204" pitchFamily="34" charset="0"/>
              </a:rPr>
              <a:t>TELESNÁ VÝCHOVA</a:t>
            </a:r>
          </a:p>
        </p:txBody>
      </p:sp>
      <p:pic>
        <p:nvPicPr>
          <p:cNvPr id="14" name="Obrázok 13" descr="Obrázok, na ktorom je obuv, ošatenie, stena, budova&#10;&#10;Automaticky generovaný popis">
            <a:extLst>
              <a:ext uri="{FF2B5EF4-FFF2-40B4-BE49-F238E27FC236}">
                <a16:creationId xmlns:a16="http://schemas.microsoft.com/office/drawing/2014/main" id="{BEE73B42-2CBC-A698-8742-C6FD011EE5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71452" y="3994103"/>
            <a:ext cx="2866348" cy="2149761"/>
          </a:xfrm>
          <a:prstGeom prst="rect">
            <a:avLst/>
          </a:prstGeom>
        </p:spPr>
      </p:pic>
      <p:pic>
        <p:nvPicPr>
          <p:cNvPr id="16" name="Obrázok 15" descr="Obrázok, na ktorom je ošatenie, obuv, osoba, lano&#10;&#10;Automaticky generovaný popis">
            <a:extLst>
              <a:ext uri="{FF2B5EF4-FFF2-40B4-BE49-F238E27FC236}">
                <a16:creationId xmlns:a16="http://schemas.microsoft.com/office/drawing/2014/main" id="{B6E92C9E-3A1B-3F55-3FEB-ED66ADD5D5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30925" y="3432847"/>
            <a:ext cx="3369864" cy="2527398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ECD5925F-881E-F0B6-DB17-F105EE2A5861}"/>
              </a:ext>
            </a:extLst>
          </p:cNvPr>
          <p:cNvSpPr txBox="1"/>
          <p:nvPr/>
        </p:nvSpPr>
        <p:spPr>
          <a:xfrm>
            <a:off x="6352158" y="579852"/>
            <a:ext cx="2623931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latin typeface="Abadi" panose="020B0604020104020204" pitchFamily="34" charset="0"/>
              </a:rPr>
              <a:t>Tanečná telesná výchova</a:t>
            </a:r>
          </a:p>
          <a:p>
            <a:pPr algn="ctr"/>
            <a:r>
              <a:rPr lang="sk-SK" sz="2800" b="1" dirty="0">
                <a:latin typeface="Abadi" panose="020B0604020104020204" pitchFamily="34" charset="0"/>
              </a:rPr>
              <a:t>Akadémia </a:t>
            </a:r>
            <a:r>
              <a:rPr lang="sk-SK" sz="2800" b="1" dirty="0" err="1">
                <a:latin typeface="Abadi" panose="020B0604020104020204" pitchFamily="34" charset="0"/>
              </a:rPr>
              <a:t>Laci</a:t>
            </a:r>
            <a:r>
              <a:rPr lang="sk-SK" sz="2800" b="1" dirty="0">
                <a:latin typeface="Abadi" panose="020B0604020104020204" pitchFamily="34" charset="0"/>
              </a:rPr>
              <a:t> </a:t>
            </a:r>
            <a:r>
              <a:rPr lang="sk-SK" sz="2800" b="1" dirty="0" err="1">
                <a:latin typeface="Abadi" panose="020B0604020104020204" pitchFamily="34" charset="0"/>
              </a:rPr>
              <a:t>Strike</a:t>
            </a:r>
            <a:endParaRPr lang="sk-SK" sz="2800" b="1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53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okTextu 6">
            <a:extLst>
              <a:ext uri="{FF2B5EF4-FFF2-40B4-BE49-F238E27FC236}">
                <a16:creationId xmlns:a16="http://schemas.microsoft.com/office/drawing/2014/main" id="{256FD789-2D10-4555-8565-2D91435AFCA7}"/>
              </a:ext>
            </a:extLst>
          </p:cNvPr>
          <p:cNvSpPr txBox="1"/>
          <p:nvPr/>
        </p:nvSpPr>
        <p:spPr>
          <a:xfrm>
            <a:off x="271033" y="228600"/>
            <a:ext cx="2855015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latin typeface="Abadi" panose="020B0604020104020204" pitchFamily="34" charset="0"/>
              </a:rPr>
              <a:t>Pečieš, pečiem, pečieme </a:t>
            </a:r>
            <a:r>
              <a:rPr lang="sk-SK" sz="2800" b="1" dirty="0">
                <a:latin typeface="Abadi" panose="020B0604020104020204" pitchFamily="34" charset="0"/>
                <a:sym typeface="Wingdings" panose="05000000000000000000" pitchFamily="2" charset="2"/>
              </a:rPr>
              <a:t></a:t>
            </a:r>
            <a:endParaRPr lang="sk-SK" sz="2800" b="1" dirty="0">
              <a:latin typeface="Abadi" panose="020B0604020104020204" pitchFamily="34" charset="0"/>
            </a:endParaRPr>
          </a:p>
        </p:txBody>
      </p:sp>
      <p:pic>
        <p:nvPicPr>
          <p:cNvPr id="9" name="Obrázok 8" descr="Obrázok, na ktorom je osoba, ošatenie, vnútri, ľudská tvár&#10;&#10;Automaticky generovaný popis">
            <a:extLst>
              <a:ext uri="{FF2B5EF4-FFF2-40B4-BE49-F238E27FC236}">
                <a16:creationId xmlns:a16="http://schemas.microsoft.com/office/drawing/2014/main" id="{6ABC482F-69A0-DB7E-53C7-BD51FFFEE5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6723" y="2469124"/>
            <a:ext cx="1871042" cy="3434720"/>
          </a:xfrm>
          <a:prstGeom prst="rect">
            <a:avLst/>
          </a:prstGeom>
        </p:spPr>
      </p:pic>
      <p:pic>
        <p:nvPicPr>
          <p:cNvPr id="11" name="Obrázok 10" descr="Obrázok, na ktorom je text, ošatenie, osoba, ľudská tvár&#10;&#10;Automaticky generovaný popis">
            <a:extLst>
              <a:ext uri="{FF2B5EF4-FFF2-40B4-BE49-F238E27FC236}">
                <a16:creationId xmlns:a16="http://schemas.microsoft.com/office/drawing/2014/main" id="{E86B6AA9-023C-94F8-2422-07D70121CC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5166" y="2470522"/>
            <a:ext cx="1805197" cy="3433322"/>
          </a:xfrm>
          <a:prstGeom prst="rect">
            <a:avLst/>
          </a:prstGeom>
        </p:spPr>
      </p:pic>
      <p:pic>
        <p:nvPicPr>
          <p:cNvPr id="13" name="Obrázok 12" descr="Obrázok, na ktorom je osoba, ľudská tvár, batoľa, ošatenie&#10;&#10;Automaticky generovaný popis">
            <a:extLst>
              <a:ext uri="{FF2B5EF4-FFF2-40B4-BE49-F238E27FC236}">
                <a16:creationId xmlns:a16="http://schemas.microsoft.com/office/drawing/2014/main" id="{7E653B65-21CB-E5CE-53D0-5FFBFD3076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463" y="2469123"/>
            <a:ext cx="1848680" cy="3426243"/>
          </a:xfrm>
          <a:prstGeom prst="rect">
            <a:avLst/>
          </a:prstGeom>
        </p:spPr>
      </p:pic>
      <p:sp>
        <p:nvSpPr>
          <p:cNvPr id="14" name="BlokTextu 13">
            <a:extLst>
              <a:ext uri="{FF2B5EF4-FFF2-40B4-BE49-F238E27FC236}">
                <a16:creationId xmlns:a16="http://schemas.microsoft.com/office/drawing/2014/main" id="{6B2E1917-1602-4C99-925B-6C99D526E619}"/>
              </a:ext>
            </a:extLst>
          </p:cNvPr>
          <p:cNvSpPr txBox="1"/>
          <p:nvPr/>
        </p:nvSpPr>
        <p:spPr>
          <a:xfrm>
            <a:off x="3943124" y="466024"/>
            <a:ext cx="4398065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latin typeface="Abadi" panose="020B0604020104020204" pitchFamily="34" charset="0"/>
              </a:rPr>
              <a:t>PRACOVNÉ VYUČOVANIE – ZÁKLADY ŠITIA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6C742B73-811D-BA72-78CF-1A943C6217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66" y="3707010"/>
            <a:ext cx="1384517" cy="1846022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6671A3EF-94F8-3944-DE93-ED664C3B51C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006" y="1900069"/>
            <a:ext cx="1405643" cy="1874190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4F09FAEF-90F4-060C-6DE1-B9A642E1873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38" y="1559303"/>
            <a:ext cx="1474373" cy="1965830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1ADFD3C5-67B1-BD7A-FB38-55DD1BD3431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923" y="4034921"/>
            <a:ext cx="1384517" cy="184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B0724C-ACB2-0BEC-B78B-67EE2547D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55033"/>
            <a:ext cx="4140642" cy="995218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sk-SK" b="1" dirty="0">
                <a:latin typeface="Abadi" panose="020B0604020104020204" pitchFamily="34" charset="0"/>
              </a:rPr>
              <a:t>Vyrábať projekty </a:t>
            </a:r>
            <a:br>
              <a:rPr lang="sk-SK" b="1" dirty="0">
                <a:latin typeface="Abadi" panose="020B0604020104020204" pitchFamily="34" charset="0"/>
              </a:rPr>
            </a:br>
            <a:r>
              <a:rPr lang="sk-SK" b="1" dirty="0">
                <a:latin typeface="Abadi" panose="020B0604020104020204" pitchFamily="34" charset="0"/>
              </a:rPr>
              <a:t>nás vždy veľmi baví </a:t>
            </a:r>
            <a:r>
              <a:rPr lang="sk-SK" b="1" dirty="0">
                <a:latin typeface="Abadi" panose="020B0604020104020204" pitchFamily="34" charset="0"/>
                <a:sym typeface="Wingdings" panose="05000000000000000000" pitchFamily="2" charset="2"/>
              </a:rPr>
              <a:t></a:t>
            </a:r>
            <a:endParaRPr lang="sk-SK" b="1" dirty="0">
              <a:latin typeface="Abadi" panose="020B0604020104020204" pitchFamily="34" charset="0"/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18A85B98-F75D-376E-9742-A130822CD40F}"/>
              </a:ext>
            </a:extLst>
          </p:cNvPr>
          <p:cNvSpPr txBox="1"/>
          <p:nvPr/>
        </p:nvSpPr>
        <p:spPr>
          <a:xfrm>
            <a:off x="6545580" y="6172200"/>
            <a:ext cx="243840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sk-SK" sz="2800" b="1" dirty="0">
                <a:latin typeface="Abadi" panose="020B0604020104020204" pitchFamily="34" charset="0"/>
              </a:rPr>
              <a:t>   Živočíchy</a:t>
            </a:r>
          </a:p>
        </p:txBody>
      </p:sp>
      <p:pic>
        <p:nvPicPr>
          <p:cNvPr id="10" name="Obrázok 9" descr="Obrázok, na ktorom je ošatenie, osoba, ľudská tvár, vnútri&#10;&#10;Automaticky generovaný popis">
            <a:extLst>
              <a:ext uri="{FF2B5EF4-FFF2-40B4-BE49-F238E27FC236}">
                <a16:creationId xmlns:a16="http://schemas.microsoft.com/office/drawing/2014/main" id="{490346F9-BCF0-0829-79A0-5538D71A86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722" y="1205974"/>
            <a:ext cx="3151588" cy="2363691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1C864632-3A99-3C3A-8712-9BDE92A0B4E8}"/>
              </a:ext>
            </a:extLst>
          </p:cNvPr>
          <p:cNvSpPr txBox="1"/>
          <p:nvPr/>
        </p:nvSpPr>
        <p:spPr>
          <a:xfrm>
            <a:off x="6858000" y="329422"/>
            <a:ext cx="181356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latin typeface="Abadi" panose="020B0604020104020204" pitchFamily="34" charset="0"/>
              </a:rPr>
              <a:t>Vesmír</a:t>
            </a:r>
          </a:p>
        </p:txBody>
      </p:sp>
      <p:pic>
        <p:nvPicPr>
          <p:cNvPr id="9" name="Obrázok 8" descr="Obrázok, na ktorom je osoba, ošatenie, ľudská tvár, úsmev&#10;&#10;Automaticky generovaný popis">
            <a:extLst>
              <a:ext uri="{FF2B5EF4-FFF2-40B4-BE49-F238E27FC236}">
                <a16:creationId xmlns:a16="http://schemas.microsoft.com/office/drawing/2014/main" id="{4D90593E-816B-4816-A8B3-CD67551B2D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931" y="3825320"/>
            <a:ext cx="2849074" cy="2136806"/>
          </a:xfrm>
          <a:prstGeom prst="rect">
            <a:avLst/>
          </a:prstGeom>
        </p:spPr>
      </p:pic>
      <p:pic>
        <p:nvPicPr>
          <p:cNvPr id="12" name="Zástupný objekt pre obsah 4" descr="Obrázok, na ktorom je osoba, ošatenie, ľudská tvár, obuv&#10;&#10;Automaticky generovaný popis">
            <a:extLst>
              <a:ext uri="{FF2B5EF4-FFF2-40B4-BE49-F238E27FC236}">
                <a16:creationId xmlns:a16="http://schemas.microsoft.com/office/drawing/2014/main" id="{93B2EB08-591F-78A4-65E6-A1BD055908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7149" y="3786696"/>
            <a:ext cx="2900573" cy="2175430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BE0AC31B-BA5E-684F-D73A-95AFFC2D4D90}"/>
              </a:ext>
            </a:extLst>
          </p:cNvPr>
          <p:cNvSpPr txBox="1"/>
          <p:nvPr/>
        </p:nvSpPr>
        <p:spPr>
          <a:xfrm>
            <a:off x="293532" y="1771535"/>
            <a:ext cx="5478946" cy="18158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latin typeface="Abadi" panose="020B0604020104020204" pitchFamily="34" charset="0"/>
              </a:rPr>
              <a:t>Tatári a Turci na území dnešného Slovenska</a:t>
            </a:r>
            <a:r>
              <a:rPr lang="sk-SK" sz="2800" dirty="0">
                <a:latin typeface="Abadi" panose="020B0604020104020204" pitchFamily="34" charset="0"/>
              </a:rPr>
              <a:t/>
            </a:r>
            <a:br>
              <a:rPr lang="sk-SK" sz="2800" dirty="0">
                <a:latin typeface="Abadi" panose="020B0604020104020204" pitchFamily="34" charset="0"/>
              </a:rPr>
            </a:br>
            <a:r>
              <a:rPr lang="sk-SK" sz="2800" dirty="0">
                <a:latin typeface="Abadi" panose="020B0604020104020204" pitchFamily="34" charset="0"/>
              </a:rPr>
              <a:t>Takéto krásne strážne veže sme si vytvorili </a:t>
            </a:r>
            <a:r>
              <a:rPr lang="sk-SK" sz="2800" dirty="0">
                <a:latin typeface="Abadi" panose="020B0604020104020204" pitchFamily="34" charset="0"/>
                <a:sym typeface="Wingdings" panose="05000000000000000000" pitchFamily="2" charset="2"/>
              </a:rPr>
              <a:t></a:t>
            </a:r>
            <a:endParaRPr lang="sk-SK" sz="2800" dirty="0">
              <a:latin typeface="Abadi" panose="020B0604020104020204" pitchFamily="34" charset="0"/>
            </a:endParaRPr>
          </a:p>
        </p:txBody>
      </p:sp>
      <p:pic>
        <p:nvPicPr>
          <p:cNvPr id="8" name="Zástupný objekt pre obsah 7" descr="Obrázok, na ktorom je ošatenie, vnútri, ľudská tvár, osoba&#10;&#10;Obsah vygenerovaný umelou inteligenciou môže byť nesprávny.">
            <a:extLst>
              <a:ext uri="{FF2B5EF4-FFF2-40B4-BE49-F238E27FC236}">
                <a16:creationId xmlns:a16="http://schemas.microsoft.com/office/drawing/2014/main" id="{121B1D95-1665-3D0B-70BC-9B14E55E9A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425" y="3808914"/>
            <a:ext cx="2962114" cy="2221586"/>
          </a:xfrm>
        </p:spPr>
      </p:pic>
    </p:spTree>
    <p:extLst>
      <p:ext uri="{BB962C8B-B14F-4D97-AF65-F5344CB8AC3E}">
        <p14:creationId xmlns:p14="http://schemas.microsoft.com/office/powerpoint/2010/main" val="378538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25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514A8E-FC88-DEE4-1C9B-0D347EB36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37" y="293608"/>
            <a:ext cx="3992882" cy="484748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sk-SK" sz="3200" b="1" dirty="0">
                <a:latin typeface="Abadi" panose="020B0604020104020204" pitchFamily="34" charset="0"/>
              </a:rPr>
              <a:t>Naši malí hudobníci </a:t>
            </a:r>
            <a:r>
              <a:rPr lang="sk-SK" sz="3200" b="1" dirty="0">
                <a:latin typeface="Abadi" panose="020B0604020104020204" pitchFamily="34" charset="0"/>
                <a:sym typeface="Wingdings" panose="05000000000000000000" pitchFamily="2" charset="2"/>
              </a:rPr>
              <a:t></a:t>
            </a:r>
            <a:endParaRPr lang="sk-SK" sz="3200" b="1" dirty="0">
              <a:latin typeface="Abadi" panose="020B0604020104020204" pitchFamily="34" charset="0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2E3542CE-C905-8BEE-C6C5-78D559A1168F}"/>
              </a:ext>
            </a:extLst>
          </p:cNvPr>
          <p:cNvSpPr txBox="1"/>
          <p:nvPr/>
        </p:nvSpPr>
        <p:spPr>
          <a:xfrm>
            <a:off x="5209207" y="98885"/>
            <a:ext cx="3773307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>
                <a:latin typeface="Abadi" panose="020B0604020104020204" pitchFamily="34" charset="0"/>
              </a:rPr>
              <a:t>Zážitkové učenie </a:t>
            </a:r>
            <a:r>
              <a:rPr lang="sk-SK" sz="3200" b="1" dirty="0">
                <a:latin typeface="Abadi" panose="020B0604020104020204" pitchFamily="34" charset="0"/>
                <a:sym typeface="Wingdings" panose="05000000000000000000" pitchFamily="2" charset="2"/>
              </a:rPr>
              <a:t></a:t>
            </a:r>
            <a:r>
              <a:rPr lang="sk-SK" sz="3200" b="1" dirty="0">
                <a:latin typeface="Abadi" panose="020B0604020104020204" pitchFamily="34" charset="0"/>
              </a:rPr>
              <a:t> </a:t>
            </a:r>
          </a:p>
        </p:txBody>
      </p:sp>
      <p:pic>
        <p:nvPicPr>
          <p:cNvPr id="10" name="Obrázok 9" descr="Obrázok, na ktorom je osoba, ošatenie, slákový nástroj, hudba&#10;&#10;Automaticky generovaný popis">
            <a:extLst>
              <a:ext uri="{FF2B5EF4-FFF2-40B4-BE49-F238E27FC236}">
                <a16:creationId xmlns:a16="http://schemas.microsoft.com/office/drawing/2014/main" id="{90E38F3A-5ABF-088C-C817-DE73474D23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6748">
            <a:off x="215155" y="998170"/>
            <a:ext cx="1850706" cy="2467608"/>
          </a:xfrm>
          <a:prstGeom prst="rect">
            <a:avLst/>
          </a:prstGeom>
        </p:spPr>
      </p:pic>
      <p:pic>
        <p:nvPicPr>
          <p:cNvPr id="12" name="Obrázok 11" descr="Obrázok, na ktorom je hudba, vnútri, osoba, ošatenie&#10;&#10;Automaticky generovaný popis">
            <a:extLst>
              <a:ext uri="{FF2B5EF4-FFF2-40B4-BE49-F238E27FC236}">
                <a16:creationId xmlns:a16="http://schemas.microsoft.com/office/drawing/2014/main" id="{5DF4B221-0C17-6BE1-E76B-5C367AA7CF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3430">
            <a:off x="101905" y="3826999"/>
            <a:ext cx="1850707" cy="2467609"/>
          </a:xfrm>
          <a:prstGeom prst="rect">
            <a:avLst/>
          </a:prstGeom>
        </p:spPr>
      </p:pic>
      <p:pic>
        <p:nvPicPr>
          <p:cNvPr id="4" name="Obrázok 3" descr="Obrázok, na ktorom je ošatenie, vnútri, osoba, nábytok&#10;&#10;Obsah vygenerovaný umelou inteligenciou môže byť nesprávny.">
            <a:extLst>
              <a:ext uri="{FF2B5EF4-FFF2-40B4-BE49-F238E27FC236}">
                <a16:creationId xmlns:a16="http://schemas.microsoft.com/office/drawing/2014/main" id="{8014B618-ED45-0046-5664-C0ABC108E1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187" y="1676400"/>
            <a:ext cx="3360987" cy="4481316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82EE5D36-1457-1568-AA15-60993E3815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853125"/>
            <a:ext cx="2068273" cy="2757698"/>
          </a:xfrm>
          <a:prstGeom prst="rect">
            <a:avLst/>
          </a:prstGeom>
        </p:spPr>
      </p:pic>
      <p:pic>
        <p:nvPicPr>
          <p:cNvPr id="15" name="Obrázok 14" descr="Obrázok, na ktorom je vnútri, ľudská tvár, batoľa, osoba&#10;&#10;Obsah vygenerovaný umelou inteligenciou môže byť nesprávny.">
            <a:extLst>
              <a:ext uri="{FF2B5EF4-FFF2-40B4-BE49-F238E27FC236}">
                <a16:creationId xmlns:a16="http://schemas.microsoft.com/office/drawing/2014/main" id="{C95F4222-B2D8-8F94-1182-1F14C673E4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536">
            <a:off x="6503919" y="3767589"/>
            <a:ext cx="2146877" cy="286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3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75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250"/>
                            </p:stCondLst>
                            <p:childTnLst>
                              <p:par>
                                <p:cTn id="3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3066</TotalTime>
  <Words>543</Words>
  <Application>Microsoft Office PowerPoint</Application>
  <PresentationFormat>Prezentácia na obrazovke (4:3)</PresentationFormat>
  <Paragraphs>248</Paragraphs>
  <Slides>51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51</vt:i4>
      </vt:variant>
    </vt:vector>
  </HeadingPairs>
  <TitlesOfParts>
    <vt:vector size="59" baseType="lpstr">
      <vt:lpstr>Abadi</vt:lpstr>
      <vt:lpstr>Arial</vt:lpstr>
      <vt:lpstr>Calibri</vt:lpstr>
      <vt:lpstr>Calibri Light</vt:lpstr>
      <vt:lpstr>Impact</vt:lpstr>
      <vt:lpstr>Times New Roman</vt:lpstr>
      <vt:lpstr>Wingdings</vt:lpstr>
      <vt:lpstr>Motív balíka Office</vt:lpstr>
      <vt:lpstr>Prezentácia programu PowerPoint</vt:lpstr>
      <vt:lpstr> </vt:lpstr>
      <vt:lpstr>ZREKONŠTRUOVANÉ PRIESTORY</vt:lpstr>
      <vt:lpstr>                                                          Zo života našej školy  I. stupeň</vt:lpstr>
      <vt:lpstr>Prezentácia programu PowerPoint</vt:lpstr>
      <vt:lpstr>Prezentácia programu PowerPoint</vt:lpstr>
      <vt:lpstr>Prezentácia programu PowerPoint</vt:lpstr>
      <vt:lpstr>Vyrábať projekty  nás vždy veľmi baví </vt:lpstr>
      <vt:lpstr>Naši malí hudobníci </vt:lpstr>
      <vt:lpstr>Prírodovedné prednášky Spoznávame nových zvieracích kamarátov </vt:lpstr>
      <vt:lpstr>Každoročne sa zapájame  do rôznych súťaží</vt:lpstr>
      <vt:lpstr>Školské maratónske hry</vt:lpstr>
      <vt:lpstr>Týždeň farieb </vt:lpstr>
      <vt:lpstr>Zábavný deň  v maskách </vt:lpstr>
      <vt:lpstr>Večer s Hansom Christianom  Andersenom</vt:lpstr>
      <vt:lpstr>Imatrikulácia prvákov</vt:lpstr>
      <vt:lpstr>Záložka  spája školy</vt:lpstr>
      <vt:lpstr>Škola v prírode  Krásny čas plný zážitkov</vt:lpstr>
      <vt:lpstr>Naše rozprávkové večery, prespávačky a víkendové túry </vt:lpstr>
      <vt:lpstr>DIDAKTICKÉ HRY </vt:lpstr>
      <vt:lpstr>KNIŽNÁ BURZA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Dejepis</vt:lpstr>
      <vt:lpstr>Matematika</vt:lpstr>
      <vt:lpstr>Biológia</vt:lpstr>
      <vt:lpstr>Geografia</vt:lpstr>
      <vt:lpstr>Technika</vt:lpstr>
      <vt:lpstr>Chémia</vt:lpstr>
      <vt:lpstr>Fyzika</vt:lpstr>
      <vt:lpstr>Slovenský jazyk</vt:lpstr>
      <vt:lpstr>Telesná výchova</vt:lpstr>
      <vt:lpstr>Iné podujatia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lenovo_ntb</dc:creator>
  <cp:lastModifiedBy>ucitel</cp:lastModifiedBy>
  <cp:revision>407</cp:revision>
  <dcterms:created xsi:type="dcterms:W3CDTF">2019-03-02T10:08:27Z</dcterms:created>
  <dcterms:modified xsi:type="dcterms:W3CDTF">2025-03-12T19:07:46Z</dcterms:modified>
</cp:coreProperties>
</file>