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1" r:id="rId6"/>
    <p:sldId id="262" r:id="rId7"/>
    <p:sldId id="267" r:id="rId8"/>
    <p:sldId id="263" r:id="rId9"/>
    <p:sldId id="264" r:id="rId10"/>
    <p:sldId id="269" r:id="rId11"/>
    <p:sldId id="265" r:id="rId12"/>
    <p:sldId id="270" r:id="rId13"/>
    <p:sldId id="266" r:id="rId14"/>
    <p:sldId id="268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94660"/>
  </p:normalViewPr>
  <p:slideViewPr>
    <p:cSldViewPr snapToGrid="0">
      <p:cViewPr varScale="1">
        <p:scale>
          <a:sx n="75" d="100"/>
          <a:sy n="75" d="100"/>
        </p:scale>
        <p:origin x="81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E4A1A-378B-4A70-9E27-CB27A8E477A7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72DB3-FCB2-4ADC-B730-341C7D5C884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4191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72DB3-FCB2-4ADC-B730-341C7D5C8840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066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372DB3-FCB2-4ADC-B730-341C7D5C8840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0347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3258A6-655A-1150-137D-9095236CE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AB5189-7C43-B0C1-DB1F-5E7906B06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5F8B7F6-9806-8E52-C600-F4262EB3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EAACCD9-DD0A-D5EB-D91C-43B9CB4B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8AAA999-BBAA-49D4-43B0-EF9FB0A2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764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624FB-EEE1-EE99-7E15-DD2CD651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1B3A18F-2F18-114F-C01C-DC48FF627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47F0420-6CDC-7CAE-A3D9-F59BC754E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42FDB8-5A21-EF6A-0A20-2312909FA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EA73A3-2BE1-3F19-E6BD-0B0EE02C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412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902818DB-0B06-DB25-79A1-E8EDD707F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B3534C7B-8598-AF6B-E7AC-50B888EED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9165272-EACA-DA95-46AA-AAFBC788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7563D0-130F-BEA9-B6E7-6D41D297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23A246A-4236-086E-1B54-9F220943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150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F1797-28E0-BD4F-81A8-2ED334FFC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54B1C99-D6AE-E23F-C054-687BB3DC0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5B3207-0B83-9077-A906-90D732583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4222B62-58D8-856B-1827-E42497FA6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BE94E9A-5280-EB48-0495-6288AE47C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1748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02D94-DB81-A89E-3320-6E082E53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527FC5-9E3B-DC59-84C5-7E1532A36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7F4BF5C-A4F9-957A-E4F5-6D7094C74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19ED1A3-7EC1-51D4-F6CC-9DB594DD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F8A2B9-691A-7D1A-0939-7A79AE5B4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686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B7BA91-5509-1D7C-2CB6-EF29ED75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4593E7-9916-7708-F550-259E57D1E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4FA9661-C52B-499B-873D-5B3D80468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432259B-2932-369D-149F-9D7D10F2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7AE971A9-3FD7-8F79-4070-4BAB422D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C23C86-6C7A-7031-F60A-0AF5FD0F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057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C76AA-7E0C-36F0-7843-25BE2817E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9F0F7DC-0D9D-DE72-4AE9-C91115A2E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38019F2-A655-5FE6-DFC0-55DE9FE96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4DB8737-2877-25A0-23A5-9BBD89C9BF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B644324A-302E-7B84-8210-8985FEFED3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AEA761B-8580-AD9F-8CF2-4D390252D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C49C1D5-C21A-4832-9B11-07730817D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158D380-F739-5C50-0D6F-417759BF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5229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0D3015-37C9-C824-047F-A91393C4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C8E56F0-F175-CDE9-CB5A-DB7E25F3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78FEEB96-9523-CB74-16BD-027C1566F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E7F7C68-FE1F-9606-A851-8C3673273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29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E593626-1C8D-C787-A805-4CA3A052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007A09D-AA4F-5768-674C-BB38296CE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FD5CE9-C78D-903D-284C-BC00E2A0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997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79337-014F-C74E-78AB-B8C66F24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27FBA1-61C2-47F6-D872-7A48F65DE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BA965D-BF7D-8BAA-4AB0-E2175EC65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A907184-09E5-4194-D6D3-C310AE0B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588A37-E433-1FC3-4A87-1048AEE10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32EC019-9036-6A6F-B15C-6A6BCC319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827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1A8D2-E7CD-CEEA-5A51-3EDB9B7D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041DF18-AFA8-BC60-FC2B-207DC46CEE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D3CBF18-C72E-D256-05DD-E70AAA532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B181730-2B66-DBB1-1326-473CEF8FE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02ADCC1-903F-CFD4-251B-0689C0B0B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8FB82B0-14B9-3614-7C64-FAC75BCC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000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E83DAA69-CA91-293C-A75B-D3209E2FD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DA14ED-8E50-19D4-B159-A2EC6B577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68842F0-F619-529B-F0C4-E3380F28E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E2F875-F69E-4EA2-A6DB-6831850B87EF}" type="datetimeFigureOut">
              <a:rPr lang="sk-SK" smtClean="0"/>
              <a:t>26. 3. 2024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60FB18B-7D7B-69AF-3795-822D3E298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0D67085-64C7-8CEC-3519-733512F8D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F02F6C-7EE5-4094-A746-1192F0D0FC5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030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europskykvizopeniazoch.s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2" name="Rectangle 201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A854756-BDEA-34CB-D6ED-0AE4CFA95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3577456"/>
            <a:ext cx="10909640" cy="1687814"/>
          </a:xfrm>
        </p:spPr>
        <p:txBody>
          <a:bodyPr anchor="b">
            <a:normAutofit/>
          </a:bodyPr>
          <a:lstStyle/>
          <a:p>
            <a:r>
              <a:rPr lang="sk-SK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Financiami naprieč školou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7E3468-F2C0-0687-8869-2BDF1F194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1" y="5660607"/>
            <a:ext cx="10909643" cy="552659"/>
          </a:xfrm>
        </p:spPr>
        <p:txBody>
          <a:bodyPr anchor="t">
            <a:norm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MONEY WEEK</a:t>
            </a:r>
          </a:p>
        </p:txBody>
      </p:sp>
      <p:pic>
        <p:nvPicPr>
          <p:cNvPr id="7" name="Obrázok 6" descr="Obrázok, na ktorom je grafika, písmo, grafický dizajn, text&#10;&#10;Automaticky generovaný popis">
            <a:extLst>
              <a:ext uri="{FF2B5EF4-FFF2-40B4-BE49-F238E27FC236}">
                <a16:creationId xmlns:a16="http://schemas.microsoft.com/office/drawing/2014/main" id="{749299A6-7691-0038-0FB7-EABA2304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08" y="1101376"/>
            <a:ext cx="6439588" cy="1722591"/>
          </a:xfrm>
          <a:prstGeom prst="rect">
            <a:avLst/>
          </a:prstGeom>
        </p:spPr>
      </p:pic>
      <p:sp>
        <p:nvSpPr>
          <p:cNvPr id="204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2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B56CD7E2-FB5A-486A-A8B5-F6088E9F2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1710F7-AE29-4CD8-9F4D-DC8DE021C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43199"/>
          </a:xfrm>
          <a:prstGeom prst="rect">
            <a:avLst/>
          </a:prstGeom>
          <a:ln>
            <a:noFill/>
          </a:ln>
          <a:effectLst>
            <a:outerShdw blurRad="254000" dist="1270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FAA0E3-4786-B00F-A71B-A9EDEAD0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39" y="586507"/>
            <a:ext cx="5205919" cy="1840302"/>
          </a:xfrm>
        </p:spPr>
        <p:txBody>
          <a:bodyPr anchor="ctr"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Zlatá baňa Uhorska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03021FB-8DAE-7800-1B0D-182BCD38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3329706"/>
            <a:ext cx="5537200" cy="2941787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Žiaci sa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uč</a:t>
            </a: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ili o banských mestách, medzi ktoré patrí aj Kremnica, kde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znikla mincovňa. V tejto súvislosti si s pani učiteľkou povedali niečo viac o histórii peňazí a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sk-SK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iaci takto tvorivo prispeli k utvrdeniu nových informácií.</a:t>
            </a: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 descr="Obrázok, na ktorom je text, nalepovacie lístočky, papierový výrobok, papier&#10;&#10;Automaticky generovaný popis">
            <a:extLst>
              <a:ext uri="{FF2B5EF4-FFF2-40B4-BE49-F238E27FC236}">
                <a16:creationId xmlns:a16="http://schemas.microsoft.com/office/drawing/2014/main" id="{1F556AE9-9D19-0614-3281-07B65332C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" r="1" b="1"/>
          <a:stretch/>
        </p:blipFill>
        <p:spPr>
          <a:xfrm rot="16200000">
            <a:off x="7422466" y="2102534"/>
            <a:ext cx="4128867" cy="5410199"/>
          </a:xfrm>
          <a:prstGeom prst="rect">
            <a:avLst/>
          </a:prstGeom>
        </p:spPr>
      </p:pic>
      <p:pic>
        <p:nvPicPr>
          <p:cNvPr id="7" name="Obrázok 6" descr="Obrázok, na ktorom je kancelárske potreby, osoba, vnútri, kancelárske pomôcky&#10;&#10;Automaticky generovaný popis">
            <a:extLst>
              <a:ext uri="{FF2B5EF4-FFF2-40B4-BE49-F238E27FC236}">
                <a16:creationId xmlns:a16="http://schemas.microsoft.com/office/drawing/2014/main" id="{FD577A3C-F764-108B-4CB4-CC7A3D6F8F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1" r="4127"/>
          <a:stretch/>
        </p:blipFill>
        <p:spPr>
          <a:xfrm>
            <a:off x="9410706" y="3"/>
            <a:ext cx="2781293" cy="2743199"/>
          </a:xfrm>
          <a:prstGeom prst="rect">
            <a:avLst/>
          </a:prstGeom>
          <a:effectLst>
            <a:outerShdw blurRad="254000" dist="190500" dir="5580000" sx="92000" sy="92000" algn="t" rotWithShape="0">
              <a:prstClr val="black">
                <a:alpha val="38000"/>
              </a:prstClr>
            </a:outerShdw>
          </a:effectLst>
        </p:spPr>
      </p:pic>
      <p:pic>
        <p:nvPicPr>
          <p:cNvPr id="5" name="Obrázok 4" descr="Obrázok, na ktorom je ošatenie, ľudská tvár, osoba, text&#10;&#10;Automaticky generovaný popis">
            <a:extLst>
              <a:ext uri="{FF2B5EF4-FFF2-40B4-BE49-F238E27FC236}">
                <a16:creationId xmlns:a16="http://schemas.microsoft.com/office/drawing/2014/main" id="{BA3CE48A-C9BB-CA2F-CBF5-AD68217F99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r="17842"/>
          <a:stretch/>
        </p:blipFill>
        <p:spPr>
          <a:xfrm>
            <a:off x="6781796" y="-7"/>
            <a:ext cx="2628910" cy="2743208"/>
          </a:xfrm>
          <a:prstGeom prst="rect">
            <a:avLst/>
          </a:prstGeom>
          <a:effectLst>
            <a:outerShdw blurRad="254000" dist="190500" dir="5580000" sx="90000" sy="90000" algn="ctr" rotWithShape="0">
              <a:srgbClr val="000000">
                <a:alpha val="2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3217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papier, kniha, rukopis&#10;&#10;Automaticky generovaný popis">
            <a:extLst>
              <a:ext uri="{FF2B5EF4-FFF2-40B4-BE49-F238E27FC236}">
                <a16:creationId xmlns:a16="http://schemas.microsoft.com/office/drawing/2014/main" id="{D0C0E15C-F8AA-F824-DE01-7B1BA7F1A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" r="-2" b="1255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ok 6" descr="Obrázok, na ktorom je text, papier, rukopis, atrament&#10;&#10;Automaticky generovaný popis">
            <a:extLst>
              <a:ext uri="{FF2B5EF4-FFF2-40B4-BE49-F238E27FC236}">
                <a16:creationId xmlns:a16="http://schemas.microsoft.com/office/drawing/2014/main" id="{45671A08-6D97-EBD7-2461-788D63997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7" r="-2" b="1539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603972-BBA9-EC17-3BD2-FF2C4C13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VIII.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Reklamácia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A9C9B4-C034-7B05-DD12-80D080C21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997704" cy="36643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Žiaci diskutovali s učiteľom na túto tému na hodine OBN, skúšali si fiktívne reklamácie (ako postupovať pri reklamácii, čo môžu reklamovať, dokedy môžu reklamovať), dostali tiež pracovný list na vyplnenie, využívali kritické myslenie a prácu v skupinách.</a:t>
            </a:r>
          </a:p>
          <a:p>
            <a:pPr algn="just">
              <a:lnSpc>
                <a:spcPct val="100000"/>
              </a:lnSpc>
            </a:pP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24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908E8DC-1025-4FCC-873D-DC5C2ADEF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02E18A-40C9-ADCF-101B-3DF877E0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587" y="768011"/>
            <a:ext cx="4274607" cy="1152034"/>
          </a:xfrm>
        </p:spPr>
        <p:txBody>
          <a:bodyPr anchor="b"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Tínedžeri a peniaze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73FC14F-6DAB-9F7D-0C01-B4E2910BB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24" y="1997385"/>
            <a:ext cx="4548971" cy="4708535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Žiaci na hodine ANJ </a:t>
            </a: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čítali článok Tínedžeri a peniaze a riešili úlohy na tému peniaze. Diskutovali pri práci s pojmovou mapou o finančnej gramotnosti. Naučili sa po anglicky kľúčové slová ako bankovka, pôžička, hypotéka či rozpočet a tieto slová používať aj vo vetách. Tiež riešili hádanky na tému finančná gramotnosť vo vzťahu k terminológii. </a:t>
            </a:r>
            <a:endParaRPr lang="sk-SK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 descr="Obrázok, na ktorom je text, rukopis, biela tabuľa, ošatenie&#10;&#10;Automaticky generovaný popis">
            <a:extLst>
              <a:ext uri="{FF2B5EF4-FFF2-40B4-BE49-F238E27FC236}">
                <a16:creationId xmlns:a16="http://schemas.microsoft.com/office/drawing/2014/main" id="{A57B7813-8301-6F59-44A0-FED9D9EEE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39" b="3"/>
          <a:stretch/>
        </p:blipFill>
        <p:spPr>
          <a:xfrm>
            <a:off x="5211495" y="699899"/>
            <a:ext cx="3211333" cy="5445836"/>
          </a:xfrm>
          <a:prstGeom prst="rect">
            <a:avLst/>
          </a:prstGeom>
        </p:spPr>
      </p:pic>
      <p:pic>
        <p:nvPicPr>
          <p:cNvPr id="7" name="Obrázok 6" descr="Obrázok, na ktorom je vnútri, stolička, nábytok, biela tabuľa&#10;&#10;Automaticky generovaný popis">
            <a:extLst>
              <a:ext uri="{FF2B5EF4-FFF2-40B4-BE49-F238E27FC236}">
                <a16:creationId xmlns:a16="http://schemas.microsoft.com/office/drawing/2014/main" id="{18A50063-1DDB-C114-9FCD-642E4ED5BD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r="3009" b="3"/>
          <a:stretch/>
        </p:blipFill>
        <p:spPr>
          <a:xfrm>
            <a:off x="8535080" y="699899"/>
            <a:ext cx="3211333" cy="5445836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B57D9A5-B0E6-43E8-854F-D4931B715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47856" y="706072"/>
            <a:ext cx="445586" cy="5445849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46320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20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C99ACC-5CA6-1608-BDBE-6BE853B6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847" y="250910"/>
            <a:ext cx="4871720" cy="1325563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EMQ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F9E12E-C4C5-FA6F-8FAF-5CACEE6538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41668" y="1576473"/>
            <a:ext cx="819794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rgbClr val="1155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https://www.europskykvizopeniazoch.sk/</a:t>
            </a: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2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Zapojili sme žiakov, aby si overili svoje vedomosti z FG, súťaže sa zúčastnilo 477 tímov z celého Slovenska.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 descr="Obrázok, na ktorom je text, vnútri, osoba, ošatenie&#10;&#10;Automaticky generovaný popis">
            <a:extLst>
              <a:ext uri="{FF2B5EF4-FFF2-40B4-BE49-F238E27FC236}">
                <a16:creationId xmlns:a16="http://schemas.microsoft.com/office/drawing/2014/main" id="{C6345993-11AE-9846-83FB-2B5FDCC6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2" y="2844800"/>
            <a:ext cx="8696231" cy="3911799"/>
          </a:xfrm>
          <a:prstGeom prst="rect">
            <a:avLst/>
          </a:prstGeom>
        </p:spPr>
      </p:pic>
      <p:pic>
        <p:nvPicPr>
          <p:cNvPr id="8" name="Obrázok 7" descr="Obrázok, na ktorom je text, snímka obrazovky, multimédiá, softvér&#10;&#10;Automaticky generovaný popis">
            <a:extLst>
              <a:ext uri="{FF2B5EF4-FFF2-40B4-BE49-F238E27FC236}">
                <a16:creationId xmlns:a16="http://schemas.microsoft.com/office/drawing/2014/main" id="{7E6F1CB7-F40D-BE8F-60F5-8738027F7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04" y="0"/>
            <a:ext cx="3168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5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B9163-E20C-EBE0-6C0F-C01E057C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8" y="280729"/>
            <a:ext cx="4416820" cy="2083089"/>
          </a:xfrm>
        </p:spPr>
        <p:txBody>
          <a:bodyPr anchor="b"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IX.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sk-SK" sz="32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edlo pre 4 osoby do 20€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56397B3-51DC-9A24-8DF9-0ACCCCDE6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480" y="2449107"/>
            <a:ext cx="4003040" cy="4069379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Úlohou žiakov bolo nájsť recept na hlavné jedlo a dezert do 20€ tak, aby sa najedli 4 osoby. Žiaci hľadali na internete potrebné informácie, pričom využívali kritické myslenie, schopnosť kombinovať a prispôsobovať, prepočítavali gramáže.</a:t>
            </a:r>
          </a:p>
        </p:txBody>
      </p:sp>
      <p:pic>
        <p:nvPicPr>
          <p:cNvPr id="9" name="Obrázok 8" descr="Obrázok, na ktorom je text, jedálny lístok, rýchle občerstvenie, jedlo&#10;&#10;Automaticky generovaný popis">
            <a:extLst>
              <a:ext uri="{FF2B5EF4-FFF2-40B4-BE49-F238E27FC236}">
                <a16:creationId xmlns:a16="http://schemas.microsoft.com/office/drawing/2014/main" id="{6CF93219-60E9-6DA5-BEF8-2C70B9F52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8" y="291115"/>
            <a:ext cx="3530120" cy="6275767"/>
          </a:xfrm>
          <a:prstGeom prst="rect">
            <a:avLst/>
          </a:prstGeom>
        </p:spPr>
      </p:pic>
      <p:pic>
        <p:nvPicPr>
          <p:cNvPr id="11" name="Obrázok 10" descr="Obrázok, na ktorom je text, jedálny lístok, rukopis, jedlo&#10;&#10;Automaticky generovaný popis">
            <a:extLst>
              <a:ext uri="{FF2B5EF4-FFF2-40B4-BE49-F238E27FC236}">
                <a16:creationId xmlns:a16="http://schemas.microsoft.com/office/drawing/2014/main" id="{26794440-47D1-9284-9A92-A2265D1B7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82" y="291116"/>
            <a:ext cx="3530120" cy="6275767"/>
          </a:xfrm>
          <a:prstGeom prst="rect">
            <a:avLst/>
          </a:prstGeom>
        </p:spPr>
      </p:pic>
      <p:grpSp>
        <p:nvGrpSpPr>
          <p:cNvPr id="20" name="Group 15">
            <a:extLst>
              <a:ext uri="{FF2B5EF4-FFF2-40B4-BE49-F238E27FC236}">
                <a16:creationId xmlns:a16="http://schemas.microsoft.com/office/drawing/2014/main" id="{792AA144-DDFF-C43B-6866-516C9091D0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57A69-9517-26A8-EF3F-E65057EEC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7">
              <a:extLst>
                <a:ext uri="{FF2B5EF4-FFF2-40B4-BE49-F238E27FC236}">
                  <a16:creationId xmlns:a16="http://schemas.microsoft.com/office/drawing/2014/main" id="{47C5987E-7AB5-0A21-D727-68B38B342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51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35A02A-0F9A-05A4-8E8B-E1B0F081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koruny k euru</a:t>
            </a:r>
          </a:p>
        </p:txBody>
      </p:sp>
      <p:sp>
        <p:nvSpPr>
          <p:cNvPr id="52" name="Rectangle 2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Content Placeholder 14">
            <a:extLst>
              <a:ext uri="{FF2B5EF4-FFF2-40B4-BE49-F238E27FC236}">
                <a16:creationId xmlns:a16="http://schemas.microsoft.com/office/drawing/2014/main" id="{8C7088AA-486F-17F5-2A18-FDFD0B565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065" y="393290"/>
            <a:ext cx="7292798" cy="1887793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triede prebehla diskusia o tom, ako sa kedysi platilo za tovar, ako sa vyvíjali peniaze a prechod koruny k euru. Žiaci si pripravili projekty o rôznych menách a na hodine si prezerali peniaze z iných krajín. Jeden zo žiakov priniesol ukázať spolužiakom, ako vyzerajú znehodnotené bankovky.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ástupný objekt pre obsah 4" descr="Obrázok, na ktorom je osoba, ošatenie, krabica, vnútri&#10;&#10;Automaticky generovaný popis">
            <a:extLst>
              <a:ext uri="{FF2B5EF4-FFF2-40B4-BE49-F238E27FC236}">
                <a16:creationId xmlns:a16="http://schemas.microsoft.com/office/drawing/2014/main" id="{6C293797-445B-7C94-FDA2-473ED283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/>
        </p:blipFill>
        <p:spPr>
          <a:xfrm rot="5400000">
            <a:off x="-155448" y="3008798"/>
            <a:ext cx="3639312" cy="2834640"/>
          </a:xfrm>
          <a:prstGeom prst="rect">
            <a:avLst/>
          </a:prstGeom>
        </p:spPr>
      </p:pic>
      <p:pic>
        <p:nvPicPr>
          <p:cNvPr id="11" name="Obrázok 10" descr="Obrázok, na ktorom je text, necht, kniha, papierový výrobok&#10;&#10;Automaticky generovaný popis">
            <a:extLst>
              <a:ext uri="{FF2B5EF4-FFF2-40B4-BE49-F238E27FC236}">
                <a16:creationId xmlns:a16="http://schemas.microsoft.com/office/drawing/2014/main" id="{A5FDFE18-64AE-465A-C0C7-1AC607F1C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2" b="2"/>
          <a:stretch/>
        </p:blipFill>
        <p:spPr>
          <a:xfrm rot="5400000">
            <a:off x="2798064" y="3008798"/>
            <a:ext cx="3639312" cy="2834640"/>
          </a:xfrm>
          <a:prstGeom prst="rect">
            <a:avLst/>
          </a:prstGeom>
        </p:spPr>
      </p:pic>
      <p:pic>
        <p:nvPicPr>
          <p:cNvPr id="9" name="Obrázok 8" descr="Obrázok, na ktorom je text, nalepovacie lístočky, rukopis, papierový výrobok&#10;&#10;Automaticky generovaný popis">
            <a:extLst>
              <a:ext uri="{FF2B5EF4-FFF2-40B4-BE49-F238E27FC236}">
                <a16:creationId xmlns:a16="http://schemas.microsoft.com/office/drawing/2014/main" id="{58283568-2C47-FAA6-F894-F51EAB3BF1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" b="2"/>
          <a:stretch/>
        </p:blipFill>
        <p:spPr>
          <a:xfrm rot="5400000">
            <a:off x="8708136" y="3008798"/>
            <a:ext cx="3639312" cy="2834640"/>
          </a:xfrm>
          <a:prstGeom prst="rect">
            <a:avLst/>
          </a:prstGeom>
        </p:spPr>
      </p:pic>
      <p:pic>
        <p:nvPicPr>
          <p:cNvPr id="7" name="Obrázok 6" descr="Obrázok, na ktorom je text, papierový výrobok, papier, rukopis&#10;&#10;Automaticky generovaný popis">
            <a:extLst>
              <a:ext uri="{FF2B5EF4-FFF2-40B4-BE49-F238E27FC236}">
                <a16:creationId xmlns:a16="http://schemas.microsoft.com/office/drawing/2014/main" id="{C59D7203-92B4-E9D3-BB19-DB54346C51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r="30363"/>
          <a:stretch/>
        </p:blipFill>
        <p:spPr>
          <a:xfrm>
            <a:off x="6153912" y="2606462"/>
            <a:ext cx="2834640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87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DF0627-FEDD-F366-C2DB-62734B4A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0561" y="1252556"/>
            <a:ext cx="3901439" cy="373654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očník</a:t>
            </a:r>
            <a:br>
              <a:rPr lang="en-US" sz="32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Príbehy</a:t>
            </a:r>
            <a:r>
              <a:rPr lang="en-US" sz="32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3200" b="1" i="1" kern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Kremnice</a:t>
            </a:r>
            <a:endParaRPr lang="en-US" sz="32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jekt pre obsah 4" descr="Obrázok, na ktorom je text, osoba, ošatenie, rukopis&#10;&#10;Automaticky generovaný popis">
            <a:extLst>
              <a:ext uri="{FF2B5EF4-FFF2-40B4-BE49-F238E27FC236}">
                <a16:creationId xmlns:a16="http://schemas.microsoft.com/office/drawing/2014/main" id="{E4D975CC-8946-1CD2-9C6E-8A2357888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" r="-3" b="7561"/>
          <a:stretch/>
        </p:blipFill>
        <p:spPr>
          <a:xfrm rot="5400000">
            <a:off x="164135" y="1804462"/>
            <a:ext cx="5047735" cy="3383280"/>
          </a:xfrm>
          <a:prstGeom prst="rect">
            <a:avLst/>
          </a:prstGeom>
        </p:spPr>
      </p:pic>
      <p:pic>
        <p:nvPicPr>
          <p:cNvPr id="7" name="Obrázok 6" descr="Obrázok, na ktorom je ošatenie, text, osoba, potvrdenie&#10;&#10;Automaticky generovaný popis">
            <a:extLst>
              <a:ext uri="{FF2B5EF4-FFF2-40B4-BE49-F238E27FC236}">
                <a16:creationId xmlns:a16="http://schemas.microsoft.com/office/drawing/2014/main" id="{610409AE-6412-6BF8-F10C-E6901AA864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" r="-3" b="7900"/>
          <a:stretch/>
        </p:blipFill>
        <p:spPr>
          <a:xfrm rot="5400000">
            <a:off x="3851411" y="1804462"/>
            <a:ext cx="5047735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18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6B045C-E714-5811-1929-EDA2DA56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86" y="4544570"/>
            <a:ext cx="3787078" cy="17038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IV.A</a:t>
            </a:r>
            <a:br>
              <a:rPr lang="sk-SK" sz="28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800" b="1" i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Príbehy z Kremnice</a:t>
            </a:r>
            <a:endParaRPr lang="en-US" sz="28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ok 8" descr="Obrázok, na ktorom je vnútri, učiaci sa, ošatenie, osoba&#10;&#10;Automaticky generovaný popis">
            <a:extLst>
              <a:ext uri="{FF2B5EF4-FFF2-40B4-BE49-F238E27FC236}">
                <a16:creationId xmlns:a16="http://schemas.microsoft.com/office/drawing/2014/main" id="{80B29C07-FA01-6384-C674-D761B9D3F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3" r="-4" b="14796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Obrázok 6" descr="Obrázok, na ktorom je vnútri, ošatenie, text, osoba&#10;&#10;Automaticky generovaný popis">
            <a:extLst>
              <a:ext uri="{FF2B5EF4-FFF2-40B4-BE49-F238E27FC236}">
                <a16:creationId xmlns:a16="http://schemas.microsoft.com/office/drawing/2014/main" id="{4D15F50B-2789-F4E7-D26B-F819F5F62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6" r="1" b="1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Zástupný objekt pre obsah 4" descr="Obrázok, na ktorom je ošatenie, osoba, vnútri, text&#10;&#10;Automaticky generovaný popis">
            <a:extLst>
              <a:ext uri="{FF2B5EF4-FFF2-40B4-BE49-F238E27FC236}">
                <a16:creationId xmlns:a16="http://schemas.microsoft.com/office/drawing/2014/main" id="{26FA0531-6EE4-57DD-4AC7-ACBADE7A9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2" r="-4" b="-4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3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8F062610-3E39-1019-40E5-2483E15BA370}"/>
              </a:ext>
            </a:extLst>
          </p:cNvPr>
          <p:cNvSpPr txBox="1"/>
          <p:nvPr/>
        </p:nvSpPr>
        <p:spPr>
          <a:xfrm>
            <a:off x="4884560" y="4730381"/>
            <a:ext cx="6663956" cy="1703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Žiaci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počas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týždňa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čítali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Príbehy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Kremnice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permoníkoch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robili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cvičenia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pracovných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listov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32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4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ok 8" descr="Obrázok, na ktorom je ošatenie, obuv, chlapec, osoba&#10;&#10;Automaticky generovaný popis">
            <a:extLst>
              <a:ext uri="{FF2B5EF4-FFF2-40B4-BE49-F238E27FC236}">
                <a16:creationId xmlns:a16="http://schemas.microsoft.com/office/drawing/2014/main" id="{582AA963-6BED-45FF-6BB2-60D82BE870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r="7100" b="-3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AE612D-CFE1-20C1-90DC-8E0B24AB2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+ IV.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Knižná burza</a:t>
            </a:r>
            <a:endParaRPr lang="en-US" sz="3200" b="1" i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A61613D8-C4D6-E512-C8E4-3694F369FEBB}"/>
              </a:ext>
            </a:extLst>
          </p:cNvPr>
          <p:cNvSpPr txBox="1"/>
          <p:nvPr/>
        </p:nvSpPr>
        <p:spPr>
          <a:xfrm>
            <a:off x="7662590" y="443668"/>
            <a:ext cx="4109631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Tretiaci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štvrtáci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týždni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čítania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rozprávania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šetrení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zarábaní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míňaní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spravili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knižný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bazár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Medzi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sebou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predávali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prečítané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knižky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ktoré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nepotrebovali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Obrázok 6" descr="Obrázok, na ktorom je ošatenie, vnútri, nábytok, stena&#10;&#10;Automaticky generovaný popis">
            <a:extLst>
              <a:ext uri="{FF2B5EF4-FFF2-40B4-BE49-F238E27FC236}">
                <a16:creationId xmlns:a16="http://schemas.microsoft.com/office/drawing/2014/main" id="{3228EBB7-9120-2E51-F077-3C3C6B7C10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 r="1" b="14410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5" name="Zástupný objekt pre obsah 4" descr="Obrázok, na ktorom je ošatenie, osoba, obuv, nábytok&#10;&#10;Automaticky generovaný popis">
            <a:extLst>
              <a:ext uri="{FF2B5EF4-FFF2-40B4-BE49-F238E27FC236}">
                <a16:creationId xmlns:a16="http://schemas.microsoft.com/office/drawing/2014/main" id="{5BF3202D-334A-C705-6DBB-93A98D94D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9" r="3" b="7173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0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osoba, ošatenie, vnútri, text&#10;&#10;Automaticky generovaný popis">
            <a:extLst>
              <a:ext uri="{FF2B5EF4-FFF2-40B4-BE49-F238E27FC236}">
                <a16:creationId xmlns:a16="http://schemas.microsoft.com/office/drawing/2014/main" id="{765FAE60-07A1-4A3D-825C-BA61E16BA7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" b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Obrázok 6" descr="Obrázok, na ktorom je osoba, ošatenie, ľudská tvár, vnútri&#10;&#10;Automaticky generovaný popis">
            <a:extLst>
              <a:ext uri="{FF2B5EF4-FFF2-40B4-BE49-F238E27FC236}">
                <a16:creationId xmlns:a16="http://schemas.microsoft.com/office/drawing/2014/main" id="{17E7AF99-753F-2F0D-0F09-C6D9B39D5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0063A9-FF84-3CF6-6C86-D618ACC6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Nákupný košík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7E513F3-13D0-E6DE-ECD5-9F1E805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703248"/>
            <a:ext cx="4832802" cy="366435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Žiaci mali za úlohu nakúpiť tovar podľa zoznamu, pričom mali obmedzený budget. Museli vybrať z letáku tovar, ktorý bol na zozname a zároveň prepočítavať sumy, aby sa zmestili do stanovenej hodnoty.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sk-SK" sz="24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78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18539D9-C56F-CC4F-1396-5E90E9C7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Rodinný rozpočet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C6442340-55C5-5784-F5E9-17ADB2AAD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1934" y="646109"/>
            <a:ext cx="6422200" cy="2173458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sz="24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Žiaci na hodine THD vytvárali rodinný rozpočet. Učili sa evidovať príjmy a výdavky, rozprávali sa ako ušetriť na kontrolovateľných výdavkoch.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Zástupný objekt pre obsah 17" descr="Obrázok, na ktorom je text, rukopis, papier, papierový výrobok&#10;&#10;Automaticky generovaný popis">
            <a:extLst>
              <a:ext uri="{FF2B5EF4-FFF2-40B4-BE49-F238E27FC236}">
                <a16:creationId xmlns:a16="http://schemas.microsoft.com/office/drawing/2014/main" id="{2E3F7FF5-3205-58CE-3F40-522AECA6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8" y="2619868"/>
            <a:ext cx="4000916" cy="4000916"/>
          </a:xfrm>
          <a:prstGeom prst="rect">
            <a:avLst/>
          </a:prstGeom>
        </p:spPr>
      </p:pic>
      <p:pic>
        <p:nvPicPr>
          <p:cNvPr id="23" name="Obrázok 22" descr="Obrázok, na ktorom je text, rukopis, papier, papierový výrobok&#10;&#10;Automaticky generovaný popis">
            <a:extLst>
              <a:ext uri="{FF2B5EF4-FFF2-40B4-BE49-F238E27FC236}">
                <a16:creationId xmlns:a16="http://schemas.microsoft.com/office/drawing/2014/main" id="{3EEE4D99-B90E-76C5-824E-4E29E492E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33" y="2619868"/>
            <a:ext cx="7112740" cy="40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4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002BB5-81FF-D1BF-ABC4-52015E41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95402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VI. </a:t>
            </a:r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očník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Výhodný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nákup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E094612-7BD0-FDB6-6988-B087CCD8776C}"/>
              </a:ext>
            </a:extLst>
          </p:cNvPr>
          <p:cNvSpPr txBox="1"/>
          <p:nvPr/>
        </p:nvSpPr>
        <p:spPr>
          <a:xfrm>
            <a:off x="649516" y="5726701"/>
            <a:ext cx="10909643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Žiaci pracovali v skupinách a vypracovávali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úlohy 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téme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Ak</a:t>
            </a: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čo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najv</a:t>
            </a: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hodnej</a:t>
            </a:r>
            <a:r>
              <a:rPr lang="sk-SK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nakupovať</a:t>
            </a:r>
            <a:r>
              <a:rPr lang="en-US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 descr="Obrázok, na ktorom je text, papier, papierový výrobok, tlač&#10;&#10;Automaticky generovaný popis">
            <a:extLst>
              <a:ext uri="{FF2B5EF4-FFF2-40B4-BE49-F238E27FC236}">
                <a16:creationId xmlns:a16="http://schemas.microsoft.com/office/drawing/2014/main" id="{64C9174B-F43F-E6A7-DA06-98143F4D1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873" y="164592"/>
            <a:ext cx="3314927" cy="4419903"/>
          </a:xfrm>
          <a:prstGeom prst="rect">
            <a:avLst/>
          </a:prstGeom>
        </p:spPr>
      </p:pic>
      <p:pic>
        <p:nvPicPr>
          <p:cNvPr id="5" name="Zástupný objekt pre obsah 4" descr="Obrázok, na ktorom je kancelárske potreby, rukopis, detské kresby, učiaci sa&#10;&#10;Automaticky generovaný popis">
            <a:extLst>
              <a:ext uri="{FF2B5EF4-FFF2-40B4-BE49-F238E27FC236}">
                <a16:creationId xmlns:a16="http://schemas.microsoft.com/office/drawing/2014/main" id="{FDA9BBA6-4C14-8E95-6863-E105DD654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1" y="164593"/>
            <a:ext cx="3314927" cy="4419902"/>
          </a:xfrm>
          <a:prstGeom prst="rect">
            <a:avLst/>
          </a:prstGeom>
        </p:spPr>
      </p:pic>
      <p:pic>
        <p:nvPicPr>
          <p:cNvPr id="9" name="Obrázok 8" descr="Obrázok, na ktorom je osoba, učiaci sa, vnútri, ošatenie&#10;&#10;Automaticky generovaný popis">
            <a:extLst>
              <a:ext uri="{FF2B5EF4-FFF2-40B4-BE49-F238E27FC236}">
                <a16:creationId xmlns:a16="http://schemas.microsoft.com/office/drawing/2014/main" id="{EB47B501-2F7B-2CDA-147B-51DDF9A14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305" y="179054"/>
            <a:ext cx="3323108" cy="4430810"/>
          </a:xfrm>
          <a:prstGeom prst="rect">
            <a:avLst/>
          </a:pr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1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39FD99-91E3-AB84-E2A6-2234833DE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50551"/>
            <a:ext cx="6272784" cy="1536192"/>
          </a:xfrm>
        </p:spPr>
        <p:txBody>
          <a:bodyPr anchor="b">
            <a:normAutofit/>
          </a:bodyPr>
          <a:lstStyle/>
          <a:p>
            <a:pPr algn="ctr"/>
            <a: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VII. ročník</a:t>
            </a:r>
            <a:br>
              <a:rPr lang="sk-SK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Asociačná hra,  pojmová mapa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ázok 4" descr="Obrázok, na ktorom je vnútri, stena, stôl, nábytok&#10;&#10;Automaticky generovaný popis">
            <a:extLst>
              <a:ext uri="{FF2B5EF4-FFF2-40B4-BE49-F238E27FC236}">
                <a16:creationId xmlns:a16="http://schemas.microsoft.com/office/drawing/2014/main" id="{9391AD52-FFA7-72D5-ED9F-8DD58130C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" r="26591" b="-1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1370DBB-7A9F-992C-A965-2FFAAF347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355848"/>
            <a:ext cx="6466578" cy="315671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Žiaci sa formou asociačnej hry a tiež použitím pojmovej mapy naučili používať nové anglické slovíčka: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save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pocket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salary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wages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purse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wallet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spend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minúť peniaze a pod. V druhej časti hodiny hrali slovnú hru, princípom ktorej bolo priraďovanie správnych výrazov k zadaným opisom slov vo vzťahu k téme </a:t>
            </a:r>
            <a:r>
              <a:rPr lang="sk-SK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Peniaze</a:t>
            </a:r>
            <a:r>
              <a:rPr lang="sk-S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Obrázok 6" descr="Obrázok, na ktorom je text, vnútri, stena, nástenka&#10;&#10;Automaticky generovaný popis">
            <a:extLst>
              <a:ext uri="{FF2B5EF4-FFF2-40B4-BE49-F238E27FC236}">
                <a16:creationId xmlns:a16="http://schemas.microsoft.com/office/drawing/2014/main" id="{6D886370-C4F0-2384-5653-9496DC093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8" r="27811" b="-2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4395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9151</TotalTime>
  <Words>559</Words>
  <Application>Microsoft Office PowerPoint</Application>
  <PresentationFormat>Širokouhlá</PresentationFormat>
  <Paragraphs>30</Paragraphs>
  <Slides>14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Helvetica Neue Medium</vt:lpstr>
      <vt:lpstr>Times New Roman</vt:lpstr>
      <vt:lpstr>Motív Office</vt:lpstr>
      <vt:lpstr>Financiami naprieč školou</vt:lpstr>
      <vt:lpstr>II. ročník Od koruny k euru</vt:lpstr>
      <vt:lpstr>III. ročník Príbehy z Kremnice</vt:lpstr>
      <vt:lpstr>IV.A Príbehy z Kremnice</vt:lpstr>
      <vt:lpstr>III. + IV. ročník Knižná burza</vt:lpstr>
      <vt:lpstr>V. ročník Nákupný košík</vt:lpstr>
      <vt:lpstr>V. ročník Rodinný rozpočet</vt:lpstr>
      <vt:lpstr>VI. ročník Výhodný nákup</vt:lpstr>
      <vt:lpstr>VII. ročník Asociačná hra,  pojmová mapa</vt:lpstr>
      <vt:lpstr>VII. ročník Zlatá baňa Uhorska</vt:lpstr>
      <vt:lpstr>VIII. ročník Reklamácia</vt:lpstr>
      <vt:lpstr>IX. Ročník Tínedžeri a peniaze</vt:lpstr>
      <vt:lpstr>IX. ročník EMQ</vt:lpstr>
      <vt:lpstr>IX. ročník Jedlo pre 4 osoby do 20€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Financiami naprieč školou</dc:title>
  <dc:creator>Adriána Dršková</dc:creator>
  <cp:lastModifiedBy>Adriána Dršková</cp:lastModifiedBy>
  <cp:revision>8</cp:revision>
  <dcterms:created xsi:type="dcterms:W3CDTF">2024-03-18T16:04:06Z</dcterms:created>
  <dcterms:modified xsi:type="dcterms:W3CDTF">2024-03-26T20:10:59Z</dcterms:modified>
</cp:coreProperties>
</file>