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0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58" r:id="rId12"/>
    <p:sldId id="266" r:id="rId13"/>
    <p:sldId id="267" r:id="rId14"/>
    <p:sldId id="268" r:id="rId15"/>
    <p:sldId id="269" r:id="rId16"/>
  </p:sldIdLst>
  <p:sldSz cx="9144000" cy="6858000" type="screen4x3"/>
  <p:notesSz cx="6797675" cy="992505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5FA5-B431-4911-AC76-407256808CF5}" type="datetimeFigureOut">
              <a:rPr lang="sk-SK" smtClean="0"/>
              <a:t>26. 4. 2024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49CE-08D6-461B-A8A3-F3BAB41A5D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94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5FA5-B431-4911-AC76-407256808CF5}" type="datetimeFigureOut">
              <a:rPr lang="sk-SK" smtClean="0"/>
              <a:t>26. 4. 2024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49CE-08D6-461B-A8A3-F3BAB41A5D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251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5FA5-B431-4911-AC76-407256808CF5}" type="datetimeFigureOut">
              <a:rPr lang="sk-SK" smtClean="0"/>
              <a:t>26. 4. 2024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49CE-08D6-461B-A8A3-F3BAB41A5D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814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5FA5-B431-4911-AC76-407256808CF5}" type="datetimeFigureOut">
              <a:rPr lang="sk-SK" smtClean="0"/>
              <a:t>26. 4. 2024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49CE-08D6-461B-A8A3-F3BAB41A5D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963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5FA5-B431-4911-AC76-407256808CF5}" type="datetimeFigureOut">
              <a:rPr lang="sk-SK" smtClean="0"/>
              <a:t>26. 4. 2024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49CE-08D6-461B-A8A3-F3BAB41A5D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359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5FA5-B431-4911-AC76-407256808CF5}" type="datetimeFigureOut">
              <a:rPr lang="sk-SK" smtClean="0"/>
              <a:t>26. 4. 2024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49CE-08D6-461B-A8A3-F3BAB41A5D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5113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5FA5-B431-4911-AC76-407256808CF5}" type="datetimeFigureOut">
              <a:rPr lang="sk-SK" smtClean="0"/>
              <a:t>26. 4. 2024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49CE-08D6-461B-A8A3-F3BAB41A5D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218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5FA5-B431-4911-AC76-407256808CF5}" type="datetimeFigureOut">
              <a:rPr lang="sk-SK" smtClean="0"/>
              <a:t>26. 4. 2024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49CE-08D6-461B-A8A3-F3BAB41A5D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582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5FA5-B431-4911-AC76-407256808CF5}" type="datetimeFigureOut">
              <a:rPr lang="sk-SK" smtClean="0"/>
              <a:t>26. 4. 2024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49CE-08D6-461B-A8A3-F3BAB41A5D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555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5FA5-B431-4911-AC76-407256808CF5}" type="datetimeFigureOut">
              <a:rPr lang="sk-SK" smtClean="0"/>
              <a:t>26. 4. 2024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49CE-08D6-461B-A8A3-F3BAB41A5D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254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5FA5-B431-4911-AC76-407256808CF5}" type="datetimeFigureOut">
              <a:rPr lang="sk-SK" smtClean="0"/>
              <a:t>26. 4. 2024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49CE-08D6-461B-A8A3-F3BAB41A5D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918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E5FA5-B431-4911-AC76-407256808CF5}" type="datetimeFigureOut">
              <a:rPr lang="sk-SK" smtClean="0"/>
              <a:t>26. 4. 2024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D49CE-08D6-461B-A8A3-F3BAB41A5D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719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tvnoviny.sk/domace/clanok/872647-ani-nevie-ako-a-prisla-o-tisicky-eur-podvodnikmi-na-internete-sa-to-pred-vianocami-len-tak-hemzi?fbclid=IwAR2s93MlZkhauBr6K2kh9rnqdvEWYiODTgNkdcDo_WYqn4MFt2XuNFnCI6o&amp;campaignsrc=tn_clipboard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799" y="1642369"/>
            <a:ext cx="7772400" cy="1695633"/>
          </a:xfrm>
        </p:spPr>
        <p:txBody>
          <a:bodyPr>
            <a:normAutofit fontScale="90000"/>
          </a:bodyPr>
          <a:lstStyle/>
          <a:p>
            <a:r>
              <a:rPr lang="sk-SK" sz="4000" b="1" dirty="0">
                <a:solidFill>
                  <a:srgbClr val="FF0000"/>
                </a:solidFill>
              </a:rPr>
              <a:t>NAUČ BABIČKU AKO ROZPOZNÁ PODVODY NA INTERNETE</a:t>
            </a:r>
            <a:br>
              <a:rPr lang="sk-SK" sz="4000" b="1" dirty="0">
                <a:solidFill>
                  <a:srgbClr val="FF0000"/>
                </a:solidFill>
              </a:rPr>
            </a:br>
            <a:r>
              <a:rPr lang="sk-SK" sz="4000" b="1" dirty="0">
                <a:solidFill>
                  <a:srgbClr val="00B0F0"/>
                </a:solidFill>
              </a:rPr>
              <a:t>30.4.2024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9834" y="3247771"/>
            <a:ext cx="6858000" cy="3135274"/>
          </a:xfrm>
        </p:spPr>
        <p:txBody>
          <a:bodyPr>
            <a:normAutofit lnSpcReduction="10000"/>
          </a:bodyPr>
          <a:lstStyle/>
          <a:p>
            <a:r>
              <a:rPr lang="sk-SK" b="1" dirty="0">
                <a:solidFill>
                  <a:srgbClr val="00B050"/>
                </a:solidFill>
              </a:rPr>
              <a:t>ZŠ </a:t>
            </a:r>
            <a:r>
              <a:rPr lang="sk-SK" b="1" dirty="0" err="1">
                <a:solidFill>
                  <a:srgbClr val="00B050"/>
                </a:solidFill>
              </a:rPr>
              <a:t>Kulíškova</a:t>
            </a:r>
            <a:r>
              <a:rPr lang="sk-SK" b="1" dirty="0">
                <a:solidFill>
                  <a:srgbClr val="00B050"/>
                </a:solidFill>
              </a:rPr>
              <a:t> 8, 821 08 Bratislava</a:t>
            </a:r>
          </a:p>
          <a:p>
            <a:r>
              <a:rPr lang="sk-SK" b="1" dirty="0">
                <a:solidFill>
                  <a:srgbClr val="00B050"/>
                </a:solidFill>
              </a:rPr>
              <a:t>TÍM</a:t>
            </a:r>
          </a:p>
          <a:p>
            <a:r>
              <a:rPr lang="sk-SK" b="1" dirty="0">
                <a:solidFill>
                  <a:srgbClr val="00B050"/>
                </a:solidFill>
              </a:rPr>
              <a:t>JUNIORI Z KULÍŠKOVEJ</a:t>
            </a:r>
          </a:p>
          <a:p>
            <a:r>
              <a:rPr lang="sk-SK" b="1" dirty="0" err="1">
                <a:solidFill>
                  <a:srgbClr val="00B0F0"/>
                </a:solidFill>
              </a:rPr>
              <a:t>Theo</a:t>
            </a:r>
            <a:r>
              <a:rPr lang="sk-SK" b="1" dirty="0">
                <a:solidFill>
                  <a:srgbClr val="00B0F0"/>
                </a:solidFill>
              </a:rPr>
              <a:t> Horváth, Dominik Lukáč, Klára </a:t>
            </a:r>
            <a:r>
              <a:rPr lang="sk-SK" b="1" dirty="0" err="1">
                <a:solidFill>
                  <a:srgbClr val="00B0F0"/>
                </a:solidFill>
              </a:rPr>
              <a:t>Šavoltová</a:t>
            </a:r>
            <a:r>
              <a:rPr lang="sk-SK" b="1" dirty="0">
                <a:solidFill>
                  <a:srgbClr val="00B0F0"/>
                </a:solidFill>
              </a:rPr>
              <a:t>, Simonka </a:t>
            </a:r>
            <a:r>
              <a:rPr lang="sk-SK" b="1" dirty="0" err="1">
                <a:solidFill>
                  <a:srgbClr val="00B0F0"/>
                </a:solidFill>
              </a:rPr>
              <a:t>Šafránková</a:t>
            </a:r>
            <a:r>
              <a:rPr lang="sk-SK" b="1" dirty="0">
                <a:solidFill>
                  <a:srgbClr val="00B0F0"/>
                </a:solidFill>
              </a:rPr>
              <a:t>, Vilma Tima</a:t>
            </a:r>
          </a:p>
          <a:p>
            <a:r>
              <a:rPr lang="sk-SK" b="1" dirty="0">
                <a:solidFill>
                  <a:srgbClr val="00B050"/>
                </a:solidFill>
              </a:rPr>
              <a:t>Pod vedením: </a:t>
            </a:r>
          </a:p>
          <a:p>
            <a:r>
              <a:rPr lang="sk-SK" b="1" dirty="0"/>
              <a:t>Ing. Marta Rovná, Mgr. Jana Charvátová, Mgr. Zuzana Horváthová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30" y="217229"/>
            <a:ext cx="1808739" cy="152372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64" y="393223"/>
            <a:ext cx="5820587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48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58847"/>
            <a:ext cx="904552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>
                <a:solidFill>
                  <a:srgbClr val="C00000"/>
                </a:solidFill>
              </a:rPr>
              <a:t>Scenárov podvodných konaní je už naozaj veľa, a preto je veľmi dôležité uplatňovať nasledovné rady a odporúčania: </a:t>
            </a:r>
          </a:p>
          <a:p>
            <a:r>
              <a:rPr lang="sk-SK" sz="2400" b="1" dirty="0">
                <a:solidFill>
                  <a:srgbClr val="C00000"/>
                </a:solidFill>
              </a:rPr>
              <a:t>✅ Ak Vás akákoľvek osoba (policajt, lekár, právnik, advokát) informuje o rôznych situáciách s Vašimi príbuznými a pýta od Vás finančnú hotovosť OVERTE si, či sa informácie zakladajú na PRAVDE. Ukončite hovor a zavolajte svojím príbuzným!</a:t>
            </a:r>
          </a:p>
          <a:p>
            <a:r>
              <a:rPr lang="sk-SK" sz="2400" b="1" dirty="0">
                <a:solidFill>
                  <a:srgbClr val="C00000"/>
                </a:solidFill>
              </a:rPr>
              <a:t>✅ Policajti, lekári, advokáti nikdy nežiadajú prostredníctvom komunikácie cez telefón,  riešenie prípadov a už vôbec nepožadujú, aby ste finančné prostriedky ponechali na verejných miestach, vyhodili z okna, alebo odovzdali neznámym osobám!</a:t>
            </a:r>
          </a:p>
          <a:p>
            <a:r>
              <a:rPr lang="sk-SK" sz="2400" b="1" dirty="0">
                <a:solidFill>
                  <a:srgbClr val="C00000"/>
                </a:solidFill>
              </a:rPr>
              <a:t>✅ V žiadnom prípade neodkladajte finančnú hotovosť na miesta ako sú smetné koše, kríky, trávnatý porast, pod motorového vozidlá.</a:t>
            </a:r>
          </a:p>
          <a:p>
            <a:r>
              <a:rPr lang="sk-SK" sz="2400" b="1" dirty="0">
                <a:solidFill>
                  <a:srgbClr val="C00000"/>
                </a:solidFill>
              </a:rPr>
              <a:t>✅ Požiadavka o vyhodenie peňazí z balkóna alebo cez okno je jasným signálom podvodu! </a:t>
            </a:r>
          </a:p>
          <a:p>
            <a:r>
              <a:rPr lang="sk-SK" sz="2400" b="1" dirty="0">
                <a:solidFill>
                  <a:srgbClr val="C00000"/>
                </a:solidFill>
              </a:rPr>
              <a:t>✅ Neodovzdávajte peniaze cudzím osobám!</a:t>
            </a:r>
          </a:p>
          <a:p>
            <a:r>
              <a:rPr lang="sk-SK" sz="2400" b="1" dirty="0">
                <a:solidFill>
                  <a:srgbClr val="C00000"/>
                </a:solidFill>
              </a:rPr>
              <a:t>✅ Ak by na Vás volajúci lekár, či policajt naliehal s odovzdaním peňazí, alebo cenností VOLAJTE VŽDY NA ČÍSLO 158</a:t>
            </a:r>
          </a:p>
        </p:txBody>
      </p:sp>
    </p:spTree>
    <p:extLst>
      <p:ext uri="{BB962C8B-B14F-4D97-AF65-F5344CB8AC3E}">
        <p14:creationId xmlns:p14="http://schemas.microsoft.com/office/powerpoint/2010/main" val="844836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0" y="-61972"/>
            <a:ext cx="896112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>
                <a:solidFill>
                  <a:srgbClr val="0070C0"/>
                </a:solidFill>
              </a:rPr>
              <a:t>Chystáte sa nahodiť na internet nejaký inzerát? Zbystrite pozornosť. Podvodníkov, ktorí budú predstierať záujem o kúpu, je stále viac. Priateľskou komunikáciou z vás môžu ľahko vylákať údaje ku bankovej karte a vybielia vám účet. Polícia je na takéto prípady krátka. Lepšie je nedať sa nachytať.</a:t>
            </a:r>
          </a:p>
          <a:p>
            <a:r>
              <a:rPr lang="sk-SK" dirty="0"/>
              <a:t>Zdroj: </a:t>
            </a:r>
            <a:r>
              <a:rPr lang="sk-SK" dirty="0">
                <a:hlinkClick r:id="rId2"/>
              </a:rPr>
              <a:t>https://tvnoviny.sk/domace/clanok/872647-ani-nevie-ako-a-prisla-o-tisicky-eur-podvodnikmi-na-internete-sa-to-pred-vianocami-len-tak-hemzi?fbclid=IwAR2s93MlZkhauBr6K2kh9rnqdvEWYiODTgNkdcDo_WYqn4MFt2XuNFnCI6o&amp;campaignsrc=tn_clipboard</a:t>
            </a:r>
            <a:endParaRPr lang="sk-SK" dirty="0"/>
          </a:p>
          <a:p>
            <a:endParaRPr lang="sk-SK" dirty="0"/>
          </a:p>
          <a:p>
            <a:r>
              <a:rPr lang="sk-SK" sz="2000" dirty="0"/>
              <a:t>Petra nahodila svoj inzerát a ani nevedela ako, z karty jej odišlo 2800 </a:t>
            </a:r>
            <a:r>
              <a:rPr lang="sk-SK" sz="2000" dirty="0" err="1"/>
              <a:t>eur.Cez</a:t>
            </a:r>
            <a:r>
              <a:rPr lang="sk-SK" sz="2000" dirty="0"/>
              <a:t> e-mail dostala falošný </a:t>
            </a:r>
            <a:r>
              <a:rPr lang="sk-SK" sz="2000" dirty="0" err="1"/>
              <a:t>link</a:t>
            </a:r>
            <a:r>
              <a:rPr lang="sk-SK" sz="2000" dirty="0"/>
              <a:t> na prepravnú spoločnosť. V dobrej viere zadala citlivé údaje vrátane čísla bankomatovej karty. Kupujúci tvrdí, že takto pošle platbu za inzerovanú vec, ale nepošle. Získa prístup k účtu a vybieli ho. </a:t>
            </a:r>
          </a:p>
          <a:p>
            <a:endParaRPr lang="sk-SK" sz="2000" dirty="0"/>
          </a:p>
          <a:p>
            <a:r>
              <a:rPr lang="sk-SK" sz="2000" dirty="0"/>
              <a:t>Polícia priznáva, že vyšetrovanie takýchto prípadov je náročné, páchatelia často komunikujú z cudziny, nepoužívajú vlastný počítač, nevystupujú pod vlastnou identitou a peniaze prevádzajú na účty zahraničných bánk. Ako vždy platí, najlepšie je vôbec neskočiť podvodníkom na lep. Pomôcť môžete aj tým, že budete medzi blízkymi šíriť tieto informácie.</a:t>
            </a:r>
          </a:p>
        </p:txBody>
      </p:sp>
    </p:spTree>
    <p:extLst>
      <p:ext uri="{BB962C8B-B14F-4D97-AF65-F5344CB8AC3E}">
        <p14:creationId xmlns:p14="http://schemas.microsoft.com/office/powerpoint/2010/main" val="3288964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175802"/>
            <a:ext cx="3840480" cy="6682198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4417255" y="351692"/>
            <a:ext cx="40374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>
                <a:solidFill>
                  <a:srgbClr val="C00000"/>
                </a:solidFill>
              </a:rPr>
              <a:t>POZOR! </a:t>
            </a:r>
          </a:p>
          <a:p>
            <a:r>
              <a:rPr lang="sk-SK" sz="2800" dirty="0"/>
              <a:t>Aj na takéto oznamy. Chcú od Vás číslo účtu, karty, adresu.</a:t>
            </a:r>
          </a:p>
          <a:p>
            <a:r>
              <a:rPr lang="sk-SK" sz="2800" dirty="0"/>
              <a:t>Slovenská pošta, </a:t>
            </a:r>
            <a:r>
              <a:rPr lang="sk-SK" sz="2800" dirty="0">
                <a:solidFill>
                  <a:srgbClr val="C00000"/>
                </a:solidFill>
              </a:rPr>
              <a:t>NIKDY</a:t>
            </a:r>
            <a:r>
              <a:rPr lang="sk-SK" sz="2800" dirty="0"/>
              <a:t> neposiela takéto správy.</a:t>
            </a:r>
          </a:p>
          <a:p>
            <a:r>
              <a:rPr lang="sk-SK" sz="2800" dirty="0"/>
              <a:t>A v neposlednom rade si pozrite úplne dole stránku hacast.sk a už viete, že je to </a:t>
            </a:r>
            <a:r>
              <a:rPr lang="sk-SK" sz="2800" dirty="0">
                <a:solidFill>
                  <a:srgbClr val="C00000"/>
                </a:solidFill>
              </a:rPr>
              <a:t>PODFUK.</a:t>
            </a:r>
          </a:p>
        </p:txBody>
      </p:sp>
    </p:spTree>
    <p:extLst>
      <p:ext uri="{BB962C8B-B14F-4D97-AF65-F5344CB8AC3E}">
        <p14:creationId xmlns:p14="http://schemas.microsoft.com/office/powerpoint/2010/main" val="62758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6" y="293074"/>
            <a:ext cx="5748914" cy="6135861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6217920" y="206320"/>
            <a:ext cx="267286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C00000"/>
                </a:solidFill>
              </a:rPr>
              <a:t>PODFUK!!!!!</a:t>
            </a:r>
          </a:p>
          <a:p>
            <a:r>
              <a:rPr lang="sk-SK" sz="3200" dirty="0"/>
              <a:t>Žiadna banka, NIKDY neposiela takéto správy na mail, alebo ako SMS!!!!</a:t>
            </a:r>
          </a:p>
          <a:p>
            <a:r>
              <a:rPr lang="sk-SK" sz="3200" dirty="0"/>
              <a:t>Ak ste naleteli</a:t>
            </a:r>
          </a:p>
          <a:p>
            <a:r>
              <a:rPr lang="sk-SK" sz="3200" dirty="0"/>
              <a:t>podvodníkom, je nutné okamžite kontaktovať svoju banku.</a:t>
            </a:r>
          </a:p>
          <a:p>
            <a:endParaRPr lang="sk-SK" sz="3200" dirty="0"/>
          </a:p>
          <a:p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4242560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81"/>
          <a:stretch/>
        </p:blipFill>
        <p:spPr>
          <a:xfrm>
            <a:off x="196948" y="0"/>
            <a:ext cx="6063175" cy="6893169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6260123" y="168763"/>
            <a:ext cx="244303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C00000"/>
                </a:solidFill>
              </a:rPr>
              <a:t>PODVOD!!!!</a:t>
            </a:r>
          </a:p>
          <a:p>
            <a:r>
              <a:rPr lang="sk-SK" sz="2800" b="1" dirty="0">
                <a:solidFill>
                  <a:srgbClr val="C00000"/>
                </a:solidFill>
              </a:rPr>
              <a:t>SMS správa, kde by mal </a:t>
            </a:r>
          </a:p>
          <a:p>
            <a:r>
              <a:rPr lang="sk-SK" sz="2800" b="1" dirty="0">
                <a:solidFill>
                  <a:srgbClr val="C00000"/>
                </a:solidFill>
              </a:rPr>
              <a:t>prijímateľ správy kliknúť na </a:t>
            </a:r>
            <a:r>
              <a:rPr lang="sk-SK" sz="2800" b="1" dirty="0" err="1">
                <a:solidFill>
                  <a:srgbClr val="C00000"/>
                </a:solidFill>
              </a:rPr>
              <a:t>link</a:t>
            </a:r>
            <a:r>
              <a:rPr lang="sk-SK" sz="2800" b="1" dirty="0">
                <a:solidFill>
                  <a:srgbClr val="C00000"/>
                </a:solidFill>
              </a:rPr>
              <a:t>.</a:t>
            </a:r>
          </a:p>
          <a:p>
            <a:r>
              <a:rPr lang="sk-SK" sz="2800" b="1" dirty="0">
                <a:solidFill>
                  <a:srgbClr val="C00000"/>
                </a:solidFill>
              </a:rPr>
              <a:t>VŠIMNITE SI ČÍSLO, odkiaľ bola správa poslaná.</a:t>
            </a:r>
          </a:p>
          <a:p>
            <a:r>
              <a:rPr lang="sk-SK" sz="2800" b="1" dirty="0">
                <a:solidFill>
                  <a:srgbClr val="C00000"/>
                </a:solidFill>
              </a:rPr>
              <a:t>Žiadna banka,</a:t>
            </a:r>
          </a:p>
          <a:p>
            <a:r>
              <a:rPr lang="sk-SK" sz="2800" b="1" dirty="0">
                <a:solidFill>
                  <a:srgbClr val="C00000"/>
                </a:solidFill>
              </a:rPr>
              <a:t>nepožaduje</a:t>
            </a:r>
          </a:p>
          <a:p>
            <a:r>
              <a:rPr lang="sk-SK" sz="2800" b="1" dirty="0">
                <a:solidFill>
                  <a:srgbClr val="C00000"/>
                </a:solidFill>
              </a:rPr>
              <a:t>overenie údajov cez </a:t>
            </a:r>
            <a:r>
              <a:rPr lang="sk-SK" sz="2800" b="1" dirty="0" err="1">
                <a:solidFill>
                  <a:srgbClr val="C00000"/>
                </a:solidFill>
              </a:rPr>
              <a:t>link</a:t>
            </a:r>
            <a:r>
              <a:rPr lang="sk-SK" sz="2800" b="1" dirty="0">
                <a:solidFill>
                  <a:srgbClr val="C00000"/>
                </a:solidFill>
              </a:rPr>
              <a:t> a SMS správou.</a:t>
            </a:r>
          </a:p>
        </p:txBody>
      </p:sp>
    </p:spTree>
    <p:extLst>
      <p:ext uri="{BB962C8B-B14F-4D97-AF65-F5344CB8AC3E}">
        <p14:creationId xmlns:p14="http://schemas.microsoft.com/office/powerpoint/2010/main" val="363168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085826" y="2967335"/>
            <a:ext cx="6972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Ďakujeme </a:t>
            </a:r>
            <a:r>
              <a:rPr lang="sk-SK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 pozornosť!</a:t>
            </a:r>
            <a:endParaRPr lang="sk-SK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006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534572" y="486064"/>
            <a:ext cx="844061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„Ničoho sa staroba nesmie vystríhať väčšmi ako nečinnosti.“ </a:t>
            </a:r>
          </a:p>
          <a:p>
            <a:pPr algn="ctr"/>
            <a:endParaRPr lang="sk-SK" b="1" dirty="0"/>
          </a:p>
          <a:p>
            <a:pPr algn="ctr"/>
            <a:r>
              <a:rPr lang="sk-SK" sz="2400" dirty="0" err="1"/>
              <a:t>Marcus</a:t>
            </a:r>
            <a:r>
              <a:rPr lang="sk-SK" sz="2400" dirty="0"/>
              <a:t> </a:t>
            </a:r>
            <a:r>
              <a:rPr lang="sk-SK" sz="2400" dirty="0" err="1"/>
              <a:t>Tullius</a:t>
            </a:r>
            <a:r>
              <a:rPr lang="sk-SK" sz="2400" dirty="0"/>
              <a:t> Cicero rímsky filozof a štátnik -106–-43 pred n. l.</a:t>
            </a:r>
          </a:p>
          <a:p>
            <a:endParaRPr lang="sk-SK" dirty="0"/>
          </a:p>
          <a:p>
            <a:r>
              <a:rPr lang="sk-SK" sz="2400" b="1" dirty="0">
                <a:solidFill>
                  <a:srgbClr val="C00000"/>
                </a:solidFill>
              </a:rPr>
              <a:t>Tento citát M.T. Cicera zo staroveku snáď najlepšie vystihuje náš motív napísať tento projekt na podporu seniorov na Slovensku.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" y="3748496"/>
            <a:ext cx="6145301" cy="3078747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6921305" y="6246055"/>
            <a:ext cx="205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Foto</a:t>
            </a:r>
            <a:r>
              <a:rPr lang="sk-SK" dirty="0"/>
              <a:t>: internet</a:t>
            </a:r>
          </a:p>
        </p:txBody>
      </p:sp>
    </p:spTree>
    <p:extLst>
      <p:ext uri="{BB962C8B-B14F-4D97-AF65-F5344CB8AC3E}">
        <p14:creationId xmlns:p14="http://schemas.microsoft.com/office/powerpoint/2010/main" val="687091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86C64C20-B08C-A290-819B-E989BF0FA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558317"/>
              </p:ext>
            </p:extLst>
          </p:nvPr>
        </p:nvGraphicFramePr>
        <p:xfrm>
          <a:off x="307759" y="193813"/>
          <a:ext cx="3110144" cy="6470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144">
                  <a:extLst>
                    <a:ext uri="{9D8B030D-6E8A-4147-A177-3AD203B41FA5}">
                      <a16:colId xmlns:a16="http://schemas.microsoft.com/office/drawing/2014/main" val="2981588834"/>
                    </a:ext>
                  </a:extLst>
                </a:gridCol>
              </a:tblGrid>
              <a:tr h="497721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EMPATIA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104521"/>
                  </a:ext>
                </a:extLst>
              </a:tr>
              <a:tr h="497721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SPRENEVERA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952290"/>
                  </a:ext>
                </a:extLst>
              </a:tr>
              <a:tr h="497721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ALTRUISTICKÉ SPRÁVANIE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134058"/>
                  </a:ext>
                </a:extLst>
              </a:tr>
              <a:tr h="497721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IZOLÁCIA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972582"/>
                  </a:ext>
                </a:extLst>
              </a:tr>
              <a:tr h="497721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SEBESTAČNOSŤ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019543"/>
                  </a:ext>
                </a:extLst>
              </a:tr>
              <a:tr h="497721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NEZÁVISLÝ ŽIVOT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170988"/>
                  </a:ext>
                </a:extLst>
              </a:tr>
              <a:tr h="497721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SOFISTIKOVANÝ ZLOČIN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923076"/>
                  </a:ext>
                </a:extLst>
              </a:tr>
              <a:tr h="497721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SENIOR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140956"/>
                  </a:ext>
                </a:extLst>
              </a:tr>
              <a:tr h="497721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PREVENCIA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725437"/>
                  </a:ext>
                </a:extLst>
              </a:tr>
              <a:tr h="497721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STRES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200468"/>
                  </a:ext>
                </a:extLst>
              </a:tr>
              <a:tr h="497721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SOCIÁLNA EXKLÚZIA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368345"/>
                  </a:ext>
                </a:extLst>
              </a:tr>
              <a:tr h="497721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EMÓCIE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436071"/>
                  </a:ext>
                </a:extLst>
              </a:tr>
              <a:tr h="497721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ALTRUISTA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785932"/>
                  </a:ext>
                </a:extLst>
              </a:tr>
            </a:tbl>
          </a:graphicData>
        </a:graphic>
      </p:graphicFrame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655D4DD8-4FFB-50C1-D940-832B0A8EC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051713"/>
              </p:ext>
            </p:extLst>
          </p:nvPr>
        </p:nvGraphicFramePr>
        <p:xfrm>
          <a:off x="3395710" y="4705685"/>
          <a:ext cx="47880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020">
                  <a:extLst>
                    <a:ext uri="{9D8B030D-6E8A-4147-A177-3AD203B41FA5}">
                      <a16:colId xmlns:a16="http://schemas.microsoft.com/office/drawing/2014/main" val="3491494490"/>
                    </a:ext>
                  </a:extLst>
                </a:gridCol>
              </a:tblGrid>
              <a:tr h="338535">
                <a:tc>
                  <a:txBody>
                    <a:bodyPr/>
                    <a:lstStyle/>
                    <a:p>
                      <a:r>
                        <a:rPr lang="sk-SK" dirty="0"/>
                        <a:t>Napäté, vypäté situácie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780446"/>
                  </a:ext>
                </a:extLst>
              </a:tr>
            </a:tbl>
          </a:graphicData>
        </a:graphic>
      </p:graphicFrame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CA3FAB59-4735-778B-C578-A84DF1948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387248"/>
              </p:ext>
            </p:extLst>
          </p:nvPr>
        </p:nvGraphicFramePr>
        <p:xfrm>
          <a:off x="3406805" y="5648827"/>
          <a:ext cx="478802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022">
                  <a:extLst>
                    <a:ext uri="{9D8B030D-6E8A-4147-A177-3AD203B41FA5}">
                      <a16:colId xmlns:a16="http://schemas.microsoft.com/office/drawing/2014/main" val="5390302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k-SK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955480"/>
                  </a:ext>
                </a:extLst>
              </a:tr>
            </a:tbl>
          </a:graphicData>
        </a:graphic>
      </p:graphicFrame>
      <p:graphicFrame>
        <p:nvGraphicFramePr>
          <p:cNvPr id="7" name="Tabuľka 6">
            <a:extLst>
              <a:ext uri="{FF2B5EF4-FFF2-40B4-BE49-F238E27FC236}">
                <a16:creationId xmlns:a16="http://schemas.microsoft.com/office/drawing/2014/main" id="{C5AA12CF-BA02-3BD3-3AF9-A5017AA1D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618326"/>
              </p:ext>
            </p:extLst>
          </p:nvPr>
        </p:nvGraphicFramePr>
        <p:xfrm>
          <a:off x="3417897" y="3642618"/>
          <a:ext cx="4788020" cy="408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020">
                  <a:extLst>
                    <a:ext uri="{9D8B030D-6E8A-4147-A177-3AD203B41FA5}">
                      <a16:colId xmlns:a16="http://schemas.microsoft.com/office/drawing/2014/main" val="1026455041"/>
                    </a:ext>
                  </a:extLst>
                </a:gridCol>
              </a:tblGrid>
              <a:tr h="408138">
                <a:tc>
                  <a:txBody>
                    <a:bodyPr/>
                    <a:lstStyle/>
                    <a:p>
                      <a:r>
                        <a:rPr lang="sk-SK" dirty="0"/>
                        <a:t>Starší človek, vo vyššom veku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306288"/>
                  </a:ext>
                </a:extLst>
              </a:tr>
            </a:tbl>
          </a:graphicData>
        </a:graphic>
      </p:graphicFrame>
      <p:graphicFrame>
        <p:nvGraphicFramePr>
          <p:cNvPr id="8" name="Tabuľka 7">
            <a:extLst>
              <a:ext uri="{FF2B5EF4-FFF2-40B4-BE49-F238E27FC236}">
                <a16:creationId xmlns:a16="http://schemas.microsoft.com/office/drawing/2014/main" id="{8821A034-672D-C3ED-E980-FD8C37FE7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996539"/>
              </p:ext>
            </p:extLst>
          </p:nvPr>
        </p:nvGraphicFramePr>
        <p:xfrm>
          <a:off x="3417897" y="3263350"/>
          <a:ext cx="4788020" cy="408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020">
                  <a:extLst>
                    <a:ext uri="{9D8B030D-6E8A-4147-A177-3AD203B41FA5}">
                      <a16:colId xmlns:a16="http://schemas.microsoft.com/office/drawing/2014/main" val="764149286"/>
                    </a:ext>
                  </a:extLst>
                </a:gridCol>
              </a:tblGrid>
              <a:tr h="408138">
                <a:tc>
                  <a:txBody>
                    <a:bodyPr/>
                    <a:lstStyle/>
                    <a:p>
                      <a:r>
                        <a:rPr lang="sk-SK" dirty="0"/>
                        <a:t>Dobre premyslený zločin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821253"/>
                  </a:ext>
                </a:extLst>
              </a:tr>
            </a:tbl>
          </a:graphicData>
        </a:graphic>
      </p:graphicFrame>
      <p:graphicFrame>
        <p:nvGraphicFramePr>
          <p:cNvPr id="9" name="Tabuľka 8">
            <a:extLst>
              <a:ext uri="{FF2B5EF4-FFF2-40B4-BE49-F238E27FC236}">
                <a16:creationId xmlns:a16="http://schemas.microsoft.com/office/drawing/2014/main" id="{0C183E1E-84B9-A081-8BBD-059C78789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433198"/>
              </p:ext>
            </p:extLst>
          </p:nvPr>
        </p:nvGraphicFramePr>
        <p:xfrm>
          <a:off x="3417897" y="2725750"/>
          <a:ext cx="4788020" cy="59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020">
                  <a:extLst>
                    <a:ext uri="{9D8B030D-6E8A-4147-A177-3AD203B41FA5}">
                      <a16:colId xmlns:a16="http://schemas.microsoft.com/office/drawing/2014/main" val="2888902386"/>
                    </a:ext>
                  </a:extLst>
                </a:gridCol>
              </a:tblGrid>
              <a:tr h="596880">
                <a:tc>
                  <a:txBody>
                    <a:bodyPr/>
                    <a:lstStyle/>
                    <a:p>
                      <a:r>
                        <a:rPr lang="sk-SK" dirty="0"/>
                        <a:t>Mať rovnaké práva a príležitosti ako zdraví ľudia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584184"/>
                  </a:ext>
                </a:extLst>
              </a:tr>
            </a:tbl>
          </a:graphicData>
        </a:graphic>
      </p:graphicFrame>
      <p:graphicFrame>
        <p:nvGraphicFramePr>
          <p:cNvPr id="10" name="Tabuľka 9">
            <a:extLst>
              <a:ext uri="{FF2B5EF4-FFF2-40B4-BE49-F238E27FC236}">
                <a16:creationId xmlns:a16="http://schemas.microsoft.com/office/drawing/2014/main" id="{AC653C45-27A1-BA95-FD76-E5F8BD570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890866"/>
              </p:ext>
            </p:extLst>
          </p:nvPr>
        </p:nvGraphicFramePr>
        <p:xfrm>
          <a:off x="3406806" y="2095387"/>
          <a:ext cx="478802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020">
                  <a:extLst>
                    <a:ext uri="{9D8B030D-6E8A-4147-A177-3AD203B41FA5}">
                      <a16:colId xmlns:a16="http://schemas.microsoft.com/office/drawing/2014/main" val="2593641949"/>
                    </a:ext>
                  </a:extLst>
                </a:gridCol>
              </a:tblGrid>
              <a:tr h="408138">
                <a:tc>
                  <a:txBody>
                    <a:bodyPr/>
                    <a:lstStyle/>
                    <a:p>
                      <a:r>
                        <a:rPr lang="sk-SK" dirty="0"/>
                        <a:t>Schopnosť </a:t>
                      </a:r>
                      <a:r>
                        <a:rPr lang="sk-SK" dirty="0" err="1"/>
                        <a:t>sebaobslužných</a:t>
                      </a:r>
                      <a:r>
                        <a:rPr lang="sk-SK" dirty="0"/>
                        <a:t> činností, každodenných alebo občasných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868299"/>
                  </a:ext>
                </a:extLst>
              </a:tr>
            </a:tbl>
          </a:graphicData>
        </a:graphic>
      </p:graphicFrame>
      <p:graphicFrame>
        <p:nvGraphicFramePr>
          <p:cNvPr id="11" name="Tabuľka 10">
            <a:extLst>
              <a:ext uri="{FF2B5EF4-FFF2-40B4-BE49-F238E27FC236}">
                <a16:creationId xmlns:a16="http://schemas.microsoft.com/office/drawing/2014/main" id="{16BD82C3-1991-AF97-9DB7-C62A044897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962240"/>
              </p:ext>
            </p:extLst>
          </p:nvPr>
        </p:nvGraphicFramePr>
        <p:xfrm>
          <a:off x="3395710" y="1686782"/>
          <a:ext cx="478801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019">
                  <a:extLst>
                    <a:ext uri="{9D8B030D-6E8A-4147-A177-3AD203B41FA5}">
                      <a16:colId xmlns:a16="http://schemas.microsoft.com/office/drawing/2014/main" val="544028564"/>
                    </a:ext>
                  </a:extLst>
                </a:gridCol>
              </a:tblGrid>
              <a:tr h="334601">
                <a:tc>
                  <a:txBody>
                    <a:bodyPr/>
                    <a:lstStyle/>
                    <a:p>
                      <a:r>
                        <a:rPr lang="sk-SK" dirty="0"/>
                        <a:t>Osamelosť, odlúčenosť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309105"/>
                  </a:ext>
                </a:extLst>
              </a:tr>
            </a:tbl>
          </a:graphicData>
        </a:graphic>
      </p:graphicFrame>
      <p:graphicFrame>
        <p:nvGraphicFramePr>
          <p:cNvPr id="12" name="Tabuľka 11">
            <a:extLst>
              <a:ext uri="{FF2B5EF4-FFF2-40B4-BE49-F238E27FC236}">
                <a16:creationId xmlns:a16="http://schemas.microsoft.com/office/drawing/2014/main" id="{5783A915-828D-15E8-B805-4574CAA54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509145"/>
              </p:ext>
            </p:extLst>
          </p:nvPr>
        </p:nvGraphicFramePr>
        <p:xfrm>
          <a:off x="3373518" y="1164782"/>
          <a:ext cx="47880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018">
                  <a:extLst>
                    <a:ext uri="{9D8B030D-6E8A-4147-A177-3AD203B41FA5}">
                      <a16:colId xmlns:a16="http://schemas.microsoft.com/office/drawing/2014/main" val="1008801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Ochota pomáhať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30920"/>
                  </a:ext>
                </a:extLst>
              </a:tr>
            </a:tbl>
          </a:graphicData>
        </a:graphic>
      </p:graphicFrame>
      <p:graphicFrame>
        <p:nvGraphicFramePr>
          <p:cNvPr id="13" name="Tabuľka 12">
            <a:extLst>
              <a:ext uri="{FF2B5EF4-FFF2-40B4-BE49-F238E27FC236}">
                <a16:creationId xmlns:a16="http://schemas.microsoft.com/office/drawing/2014/main" id="{F0A91B7E-ADF9-DE23-FC95-130B22EE0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158546"/>
              </p:ext>
            </p:extLst>
          </p:nvPr>
        </p:nvGraphicFramePr>
        <p:xfrm>
          <a:off x="3417897" y="6072224"/>
          <a:ext cx="478802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023">
                  <a:extLst>
                    <a:ext uri="{9D8B030D-6E8A-4147-A177-3AD203B41FA5}">
                      <a16:colId xmlns:a16="http://schemas.microsoft.com/office/drawing/2014/main" val="6081409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k-SK" dirty="0"/>
                        <a:t>Človek s pozitívnym vzťahom k iným ľuďom, ľudomil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554223"/>
                  </a:ext>
                </a:extLst>
              </a:tr>
            </a:tbl>
          </a:graphicData>
        </a:graphic>
      </p:graphicFrame>
      <p:graphicFrame>
        <p:nvGraphicFramePr>
          <p:cNvPr id="14" name="Tabuľka 13">
            <a:extLst>
              <a:ext uri="{FF2B5EF4-FFF2-40B4-BE49-F238E27FC236}">
                <a16:creationId xmlns:a16="http://schemas.microsoft.com/office/drawing/2014/main" id="{EC96E6BC-25EA-491B-B945-5F6D84B19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890358"/>
              </p:ext>
            </p:extLst>
          </p:nvPr>
        </p:nvGraphicFramePr>
        <p:xfrm>
          <a:off x="3406805" y="5199643"/>
          <a:ext cx="478802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022">
                  <a:extLst>
                    <a:ext uri="{9D8B030D-6E8A-4147-A177-3AD203B41FA5}">
                      <a16:colId xmlns:a16="http://schemas.microsoft.com/office/drawing/2014/main" val="2069192131"/>
                    </a:ext>
                  </a:extLst>
                </a:gridCol>
              </a:tblGrid>
              <a:tr h="286209">
                <a:tc>
                  <a:txBody>
                    <a:bodyPr/>
                    <a:lstStyle/>
                    <a:p>
                      <a:r>
                        <a:rPr lang="sk-SK" dirty="0"/>
                        <a:t>Sociálne vylúčenie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186413"/>
                  </a:ext>
                </a:extLst>
              </a:tr>
            </a:tbl>
          </a:graphicData>
        </a:graphic>
      </p:graphicFrame>
      <p:graphicFrame>
        <p:nvGraphicFramePr>
          <p:cNvPr id="15" name="Tabuľka 14">
            <a:extLst>
              <a:ext uri="{FF2B5EF4-FFF2-40B4-BE49-F238E27FC236}">
                <a16:creationId xmlns:a16="http://schemas.microsoft.com/office/drawing/2014/main" id="{638BD1C0-66CB-ADE2-88D3-564A7C4A4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135633"/>
              </p:ext>
            </p:extLst>
          </p:nvPr>
        </p:nvGraphicFramePr>
        <p:xfrm>
          <a:off x="3373508" y="711575"/>
          <a:ext cx="4788028" cy="40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028">
                  <a:extLst>
                    <a:ext uri="{9D8B030D-6E8A-4147-A177-3AD203B41FA5}">
                      <a16:colId xmlns:a16="http://schemas.microsoft.com/office/drawing/2014/main" val="1542558523"/>
                    </a:ext>
                  </a:extLst>
                </a:gridCol>
              </a:tblGrid>
              <a:tr h="408139">
                <a:tc>
                  <a:txBody>
                    <a:bodyPr/>
                    <a:lstStyle/>
                    <a:p>
                      <a:r>
                        <a:rPr lang="sk-SK" dirty="0"/>
                        <a:t>Zneužitie peňazí inej osoby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660578"/>
                  </a:ext>
                </a:extLst>
              </a:tr>
            </a:tbl>
          </a:graphicData>
        </a:graphic>
      </p:graphicFrame>
      <p:graphicFrame>
        <p:nvGraphicFramePr>
          <p:cNvPr id="16" name="Tabuľka 15">
            <a:extLst>
              <a:ext uri="{FF2B5EF4-FFF2-40B4-BE49-F238E27FC236}">
                <a16:creationId xmlns:a16="http://schemas.microsoft.com/office/drawing/2014/main" id="{BBA1D5C8-5248-3CC3-49A6-BE0B27660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474628"/>
              </p:ext>
            </p:extLst>
          </p:nvPr>
        </p:nvGraphicFramePr>
        <p:xfrm>
          <a:off x="3417903" y="235710"/>
          <a:ext cx="478801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017">
                  <a:extLst>
                    <a:ext uri="{9D8B030D-6E8A-4147-A177-3AD203B41FA5}">
                      <a16:colId xmlns:a16="http://schemas.microsoft.com/office/drawing/2014/main" val="1858738037"/>
                    </a:ext>
                  </a:extLst>
                </a:gridCol>
              </a:tblGrid>
              <a:tr h="336019">
                <a:tc>
                  <a:txBody>
                    <a:bodyPr/>
                    <a:lstStyle/>
                    <a:p>
                      <a:r>
                        <a:rPr lang="sk-SK" dirty="0"/>
                        <a:t>Vcítenie sa do pocitov iných ľudí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901203"/>
                  </a:ext>
                </a:extLst>
              </a:tr>
            </a:tbl>
          </a:graphicData>
        </a:graphic>
      </p:graphicFrame>
      <p:graphicFrame>
        <p:nvGraphicFramePr>
          <p:cNvPr id="17" name="Tabuľka 16">
            <a:extLst>
              <a:ext uri="{FF2B5EF4-FFF2-40B4-BE49-F238E27FC236}">
                <a16:creationId xmlns:a16="http://schemas.microsoft.com/office/drawing/2014/main" id="{1BF465E3-2309-8AB3-83E7-0686F48AF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438660"/>
              </p:ext>
            </p:extLst>
          </p:nvPr>
        </p:nvGraphicFramePr>
        <p:xfrm>
          <a:off x="3417897" y="4164465"/>
          <a:ext cx="4788020" cy="478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020">
                  <a:extLst>
                    <a:ext uri="{9D8B030D-6E8A-4147-A177-3AD203B41FA5}">
                      <a16:colId xmlns:a16="http://schemas.microsoft.com/office/drawing/2014/main" val="1096954110"/>
                    </a:ext>
                  </a:extLst>
                </a:gridCol>
              </a:tblGrid>
              <a:tr h="478424">
                <a:tc>
                  <a:txBody>
                    <a:bodyPr/>
                    <a:lstStyle/>
                    <a:p>
                      <a:r>
                        <a:rPr lang="sk-SK" dirty="0"/>
                        <a:t>predchádzanie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669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785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4402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Generácia seniorov spravidla už ukončila prácu v zamestnaní. V záujme udržania ich fyzického aj duševného zdravia je rozumné spojiť elán a správnu chuť, invenciu  dosiahnuť niečo nové, so skúsenosťami a rozvážnosťou staršej generácie.  Väčšinou vnímame v spoločnosti </a:t>
            </a:r>
          </a:p>
          <a:p>
            <a:pPr algn="ctr"/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generácie, deti a mládež, ľudí v aktívnom veku a seniorov. Hoci je medzi nimi aj zdravé vzájomné súperenie, ide nám najmä o spoluprácu, v rámci ktorej každý vkladá do nej svoj prínos.  Mladá a stredná generácia, tí tak povediac už </a:t>
            </a:r>
            <a:r>
              <a:rPr lang="sk-SK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vyrástali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mobilom či Pc,  čítajú knihy menej, využívajú aj e-</a:t>
            </a:r>
            <a:r>
              <a:rPr lang="sk-SK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čítačke. Seniori majú za sebou životnú skúsenosť, sú rozvážni, opatrnejší, poznajú hrozby, majú zážitky ale život v osamelosti  môže urýchliť starnutie, stratu obozretnosti pred nástrahami rôznych nečestných ľudí, ktorí  zneužívajú seniorov a páchajú na nich často sofistikované podvody.   Mladí ľudia digitálne zruční môžu byť prínosom pre seniorov, ktorí mnohí majú deti pracujúce v zahraničí a internet je jediným riešením ako sa s nimi denne vidieť a porozprávať. Je tu však jedna téma spoločná a užitočná pre všetky generácie. Využitie internetu má mnoho výhod, ale popri tom musíme prakticky v rámci všetkých 3 generácii myslieť na boj z dezinformáciami, falošnými správami a </a:t>
            </a:r>
            <a:r>
              <a:rPr lang="sk-SK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hoaxami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Vždy v spoločnosti existuje žiaľ skupina ľudí, ktorá sa nechce živiť poctivou prácou, ale podvodmi.</a:t>
            </a:r>
          </a:p>
        </p:txBody>
      </p:sp>
    </p:spTree>
    <p:extLst>
      <p:ext uri="{BB962C8B-B14F-4D97-AF65-F5344CB8AC3E}">
        <p14:creationId xmlns:p14="http://schemas.microsoft.com/office/powerpoint/2010/main" val="2307951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53218" y="197346"/>
            <a:ext cx="889078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 keď projekt so seniormi je o digitálnych zručnostiach a boji </a:t>
            </a:r>
          </a:p>
          <a:p>
            <a:pPr algn="ctr"/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dezinformáciami a možnými podvodmi, využívame pri navrhovaní projektových aktivít aj  rady od odborníkov na duševné zdravie. </a:t>
            </a:r>
          </a:p>
          <a:p>
            <a:pPr algn="ctr"/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 vyššom veku by ste mali dbať na to, aby ste sa udržiavali nielen vo fyzickej, ale aj v psychickej kondícii. </a:t>
            </a:r>
          </a:p>
          <a:p>
            <a:pPr algn="ctr"/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Nikto z vás predsa nechce trpieť stareckou demenciou alebo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Alzheimerom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Váš mozog a pamäť sa dajú trénovať rôznymi spôsobmi:</a:t>
            </a:r>
          </a:p>
          <a:p>
            <a:pPr algn="ctr"/>
            <a:r>
              <a:rPr lang="sk-SK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lúštenie krížoviek</a:t>
            </a:r>
          </a:p>
          <a:p>
            <a:pPr algn="ctr"/>
            <a:r>
              <a:rPr lang="sk-SK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čítanie kníh</a:t>
            </a:r>
          </a:p>
          <a:p>
            <a:pPr algn="ctr"/>
            <a:r>
              <a:rPr lang="sk-SK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venovanie sa záľube, pri ktorej je potrebná jemná motorika</a:t>
            </a:r>
          </a:p>
          <a:p>
            <a:pPr algn="ctr"/>
            <a:r>
              <a:rPr lang="sk-SK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stretávanie sa s inými ľuďmi</a:t>
            </a:r>
          </a:p>
          <a:p>
            <a:pPr algn="ctr"/>
            <a:r>
              <a:rPr lang="sk-SK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sledovanie TV vedomostných kvízov</a:t>
            </a:r>
          </a:p>
          <a:p>
            <a:pPr algn="ctr"/>
            <a:r>
              <a:rPr lang="sk-SK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konzumácia veľkého množstva zeleniny a ovocia</a:t>
            </a:r>
          </a:p>
          <a:p>
            <a:pPr algn="ctr"/>
            <a:r>
              <a:rPr lang="sk-SK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obmedzovanie alkoholu a fajčenia</a:t>
            </a:r>
          </a:p>
          <a:p>
            <a:pPr algn="ctr"/>
            <a:r>
              <a:rPr lang="sk-SK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pravidelné prechádzky</a:t>
            </a:r>
          </a:p>
        </p:txBody>
      </p:sp>
    </p:spTree>
    <p:extLst>
      <p:ext uri="{BB962C8B-B14F-4D97-AF65-F5344CB8AC3E}">
        <p14:creationId xmlns:p14="http://schemas.microsoft.com/office/powerpoint/2010/main" val="389735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096033" y="238203"/>
            <a:ext cx="7430304" cy="56938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8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 realizácie: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sk-SK" sz="28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Stretnutie seniorov v škole, </a:t>
            </a:r>
          </a:p>
          <a:p>
            <a:pPr algn="ctr"/>
            <a:r>
              <a:rPr lang="sk-SK" sz="28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 triede s interaktívnym displejom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sk-SK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Príprava občerstvenia pre seniorov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sk-SK" sz="28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Príprava tabletov s úlohami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sk-SK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Predstavenie projektu žiakmi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sk-SK" sz="28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Cieľ projektu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sk-SK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Prezentovanie konkrétnych úloh</a:t>
            </a:r>
          </a:p>
          <a:p>
            <a:pPr algn="ctr"/>
            <a:r>
              <a:rPr lang="sk-SK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</a:t>
            </a:r>
            <a:r>
              <a:rPr lang="sk-SK" sz="28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navrhovaným spôsobom riešenia – </a:t>
            </a:r>
          </a:p>
          <a:p>
            <a:pPr algn="ctr"/>
            <a:r>
              <a:rPr lang="sk-SK" sz="28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Nebezpečenstvá, číhajúce na internete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sk-SK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Práca s tabletom seniori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sk-SK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Rady a odporúčania ako sa zachovať </a:t>
            </a:r>
          </a:p>
          <a:p>
            <a:pPr algn="ctr"/>
            <a:r>
              <a:rPr lang="sk-SK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 podozrení na podvod – prefotené dokumenty</a:t>
            </a:r>
            <a:endParaRPr lang="sk-SK" sz="28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1298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7" r="368"/>
          <a:stretch/>
        </p:blipFill>
        <p:spPr>
          <a:xfrm>
            <a:off x="177104" y="512757"/>
            <a:ext cx="8966896" cy="445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22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37625" y="335846"/>
            <a:ext cx="85953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dirty="0"/>
              <a:t>Prvý prípad sa stal manželskému páru, ktorý položil v blízkosti obchodného centra na nábreží Dunaja na trávnatú časť 12 500 €. Po tom čo sa stali obeťami podvodu policajtom oznámili, že ich kontaktoval muž vydávajúci sa za policajta. Informoval ich o dopravnej nehode ich syna, pri ktorej bol vinníkom a vážne zranil dieťa. V telefonáte dodal, že jeho rodičia sú ochotní pristúpiť k mimosúdnemu vyrovnaniu a ako odškodné požadujú 40 000 €. Dôverčiví seniori prijali ponuku mimosúdneho riešenia dopravnej nehody a informovali ,,policajta“, že doma majú iba 3000 €. To však bolo málo, a preto dostali pokyn, aby vybrali z bankového účtu ďalších 9 500 €, ktoré majú odložiť na tráve v blízkosti obchodného centra na nábreží Dunaja. Manželský pár poslúchol a požadovanú finančnú hotovosť položil na dohodnuté miesto. </a:t>
            </a:r>
          </a:p>
          <a:p>
            <a:pPr algn="ctr"/>
            <a:r>
              <a:rPr lang="sk-SK" sz="2400" dirty="0"/>
              <a:t>⚖️ Vyšetrovateľ Okresného riaditeľstva PZ Bratislava IV začali v tejto súvislosti trestné stíhanie pre zločin podvodu. </a:t>
            </a:r>
          </a:p>
        </p:txBody>
      </p:sp>
    </p:spTree>
    <p:extLst>
      <p:ext uri="{BB962C8B-B14F-4D97-AF65-F5344CB8AC3E}">
        <p14:creationId xmlns:p14="http://schemas.microsoft.com/office/powerpoint/2010/main" val="435159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25083" y="612845"/>
            <a:ext cx="86938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dirty="0"/>
              <a:t>V druhom prípade konanie neznámeho páchateľa prekazil zamestnanec banky, ktorému sa požiadavka o výber 10 000 € zo strany seniorky javila podozrivou, a preto privolal políciu. Seniorka uviedla skutočným policajtom, že ju oslovil neznámy muž, ktorý sa predstavil ako ,,policajt </a:t>
            </a:r>
            <a:r>
              <a:rPr lang="sk-SK" sz="2400" dirty="0" err="1"/>
              <a:t>Šufliarsky</a:t>
            </a:r>
            <a:r>
              <a:rPr lang="sk-SK" sz="2400" dirty="0"/>
              <a:t> z Krajskej polície“. V telefonáte na pevnú linku a následne na mobilné číslo ju vystrašil informáciou, že práve prebieha policajná akcia zameraná na zlodejov, ktorí spolupracujú s pracovníkmi banky a okrádajú klientov. Podľa jeho slov seniorka figurovala na prvom mieste v zozname ľudí, ktorí majú byť okradnutí. Poškodenej viac informácií nebolo treba, a vybrala sa do banky. ,,Policajt“ ju ešte poučil, že v prípade,  ak jej odmietnu vydať peniaze, tak si má zrušiť účet. Výber peňazí a ani zrušenie bankového účtu sa neuskutočnilo vďaka prístupu zamestnanca banky. </a:t>
            </a:r>
          </a:p>
        </p:txBody>
      </p:sp>
    </p:spTree>
    <p:extLst>
      <p:ext uri="{BB962C8B-B14F-4D97-AF65-F5344CB8AC3E}">
        <p14:creationId xmlns:p14="http://schemas.microsoft.com/office/powerpoint/2010/main" val="303711970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1363</Words>
  <Application>Microsoft Office PowerPoint</Application>
  <PresentationFormat>Prezentácia na obrazovke (4:3)</PresentationFormat>
  <Paragraphs>100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Motív balíka Office</vt:lpstr>
      <vt:lpstr>NAUČ BABIČKU AKO ROZPOZNÁ PODVODY NA INTERNETE 30.4.2024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NAUČ BABIČKU AKO ROZPOZNÁ PODVODY  NA INTERNETE</dc:title>
  <dc:creator>ucitel</dc:creator>
  <cp:lastModifiedBy>Jana Charvátová</cp:lastModifiedBy>
  <cp:revision>29</cp:revision>
  <cp:lastPrinted>2024-04-23T08:38:41Z</cp:lastPrinted>
  <dcterms:created xsi:type="dcterms:W3CDTF">2023-12-27T16:53:31Z</dcterms:created>
  <dcterms:modified xsi:type="dcterms:W3CDTF">2024-04-26T09:21:55Z</dcterms:modified>
</cp:coreProperties>
</file>